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5" r:id="rId3"/>
    <p:sldId id="266" r:id="rId4"/>
    <p:sldId id="260" r:id="rId5"/>
    <p:sldId id="259" r:id="rId6"/>
    <p:sldId id="258" r:id="rId7"/>
    <p:sldId id="257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F6C4-1F47-4CCF-9301-B6E71715C2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475A-30AD-4EAC-914D-F49E96AD1D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F6C4-1F47-4CCF-9301-B6E71715C2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475A-30AD-4EAC-914D-F49E96AD1D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F6C4-1F47-4CCF-9301-B6E71715C2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475A-30AD-4EAC-914D-F49E96AD1D14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F6C4-1F47-4CCF-9301-B6E71715C2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475A-30AD-4EAC-914D-F49E96AD1D1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F6C4-1F47-4CCF-9301-B6E71715C2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475A-30AD-4EAC-914D-F49E96AD1D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F6C4-1F47-4CCF-9301-B6E71715C2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475A-30AD-4EAC-914D-F49E96AD1D1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F6C4-1F47-4CCF-9301-B6E71715C2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475A-30AD-4EAC-914D-F49E96AD1D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F6C4-1F47-4CCF-9301-B6E71715C2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475A-30AD-4EAC-914D-F49E96AD1D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F6C4-1F47-4CCF-9301-B6E71715C2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475A-30AD-4EAC-914D-F49E96AD1D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F6C4-1F47-4CCF-9301-B6E71715C2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475A-30AD-4EAC-914D-F49E96AD1D14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F6C4-1F47-4CCF-9301-B6E71715C2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475A-30AD-4EAC-914D-F49E96AD1D1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BBDF6C4-1F47-4CCF-9301-B6E71715C2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499475A-30AD-4EAC-914D-F49E96AD1D1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file/d/1TgqpRm-hGgTcVi9hBTpNh8Lp563vz518/view?usp=sharin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Word_Document1.docx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82285" y="836712"/>
            <a:ext cx="7200800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«БЕНОЙСКАЯ СОШ»</a:t>
            </a:r>
          </a:p>
          <a:p>
            <a:pPr algn="ctr"/>
            <a:endParaRPr lang="ru-RU" sz="2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АПРОБАЦИЯ </a:t>
            </a:r>
            <a:r>
              <a:rPr lang="ru-RU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ПРИМЕРНЫХ </a:t>
            </a:r>
            <a:endParaRPr lang="ru-RU" sz="32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</a:t>
            </a:r>
            <a:r>
              <a:rPr lang="ru-RU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  </a:t>
            </a:r>
            <a:endParaRPr lang="ru-RU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обновленным ФГОС НОО, ООО, 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утвержденных приказами </a:t>
            </a:r>
            <a:endParaRPr lang="ru-RU" sz="24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</a:t>
            </a:r>
            <a:endParaRPr lang="ru-RU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31 мая  2021 года №286 и от 31 мая 2021 года №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287</a:t>
            </a:r>
            <a:endParaRPr lang="ru-RU" sz="1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FFFF00"/>
                </a:solidFill>
              </a:rPr>
              <a:t> </a:t>
            </a:r>
            <a:r>
              <a:rPr lang="ru-RU" dirty="0">
                <a:hlinkClick r:id="rId2"/>
              </a:rPr>
              <a:t/>
            </a:r>
            <a:br>
              <a:rPr lang="ru-RU" dirty="0">
                <a:hlinkClick r:id="rId2"/>
              </a:rPr>
            </a:br>
            <a:r>
              <a:rPr lang="ru-RU" i="1" dirty="0">
                <a:hlinkClick r:id="rId2"/>
              </a:rPr>
              <a:t>(</a:t>
            </a:r>
            <a:r>
              <a:rPr lang="ru-RU" i="1" dirty="0">
                <a:solidFill>
                  <a:srgbClr val="C00000"/>
                </a:solidFill>
                <a:hlinkClick r:id="rId2"/>
              </a:rPr>
              <a:t>Приказ </a:t>
            </a:r>
            <a:r>
              <a:rPr lang="ru-RU" i="1" dirty="0" err="1">
                <a:solidFill>
                  <a:srgbClr val="C00000"/>
                </a:solidFill>
                <a:hlinkClick r:id="rId2"/>
              </a:rPr>
              <a:t>Минобрнауки</a:t>
            </a:r>
            <a:r>
              <a:rPr lang="ru-RU" i="1" dirty="0">
                <a:solidFill>
                  <a:srgbClr val="C00000"/>
                </a:solidFill>
                <a:hlinkClick r:id="rId2"/>
              </a:rPr>
              <a:t> ЧР от 04.08.2021г. № 922-п «О начале апробации примерных рабочих программ по учебным предметам в общеобразовательных организациях»)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dirty="0"/>
              <a:t> </a:t>
            </a:r>
            <a:r>
              <a:rPr lang="ru-RU" dirty="0" smtClean="0"/>
              <a:t>                                                      </a:t>
            </a:r>
            <a:r>
              <a:rPr lang="en-US" sz="3600" b="1" u="sng" dirty="0" smtClean="0">
                <a:solidFill>
                  <a:srgbClr val="FF0000"/>
                </a:solidFill>
              </a:rPr>
              <a:t>edsoo.ru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540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4664"/>
            <a:ext cx="7128792" cy="6453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9363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424936" cy="65094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ru-RU" sz="1600" b="1" u="sng" dirty="0" smtClean="0">
                <a:solidFill>
                  <a:srgbClr val="FF0000"/>
                </a:solidFill>
                <a:highlight>
                  <a:srgbClr val="FFFF00"/>
                </a:highlight>
                <a:latin typeface="Cambria"/>
                <a:ea typeface="Calibri"/>
                <a:cs typeface="Times New Roman"/>
              </a:rPr>
              <a:t>3. Определять </a:t>
            </a:r>
            <a:r>
              <a:rPr lang="ru-RU" sz="1600" b="1" u="sng" dirty="0">
                <a:solidFill>
                  <a:srgbClr val="FF0000"/>
                </a:solidFill>
                <a:highlight>
                  <a:srgbClr val="FFFF00"/>
                </a:highlight>
                <a:latin typeface="Cambria"/>
                <a:ea typeface="Calibri"/>
                <a:cs typeface="Times New Roman"/>
              </a:rPr>
              <a:t>тему, основную мысль произведения.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>
              <a:spcAft>
                <a:spcPts val="1000"/>
              </a:spcAft>
            </a:pPr>
            <a:r>
              <a:rPr lang="ru-RU" sz="16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ПОДВЕДЕНИЕ</a:t>
            </a:r>
            <a:r>
              <a:rPr lang="ru-RU" sz="16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</a:t>
            </a:r>
            <a:r>
              <a:rPr lang="ru-RU" sz="1600" b="1" i="1" u="sng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(РАЗВИТИЕ ЭМОЦИОНАЛЬНОГО ИНТЕЛЛЕКТА, ЦЕННОСТНО-СМЫЛОВЫХ КОМПЕТЕНЦИЙ У ДЕТЕЙ):</a:t>
            </a:r>
            <a:r>
              <a:rPr lang="ru-RU" sz="1600" b="1" i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ru-RU" sz="16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какие чувства у вас вызывает Герасим? Барыня? Почему? (слайд с «чувствами»</a:t>
            </a:r>
            <a:r>
              <a:rPr lang="ru-RU" sz="1600" i="1" u="sng" dirty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Уважение, неприязнь, жалость, сострадание, восторг, негодование, удивление, грусть, радость, отвращение, обида)</a:t>
            </a:r>
            <a:endParaRPr lang="ru-RU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ru-RU" sz="1600" b="1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-Давайте теперь подумаем, каким должен быть человек по мнению Тургенева и определим главную мысль этого произведения.</a:t>
            </a:r>
            <a:endParaRPr lang="ru-RU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ru-RU" sz="1600" b="1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-А что такое главная мысль? </a:t>
            </a:r>
            <a:endParaRPr lang="ru-RU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ru-RU" sz="1600" b="1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Главная мысль:</a:t>
            </a:r>
            <a:br>
              <a:rPr lang="ru-RU" sz="1600" b="1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Нельзя быть жестоким и бросать тех, кого мы любим и кто любит нас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Нельзя бездумно выполнять любые требования, просьбы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Важно подумать о последствиях. А что будет если я так сделаю…..?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600" b="1" u="sng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Что </a:t>
            </a:r>
            <a:r>
              <a:rPr lang="ru-RU" sz="1600" b="1" u="sng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такое тема текста? 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«Муму» - тяжелая судьба крепостных крестьян</a:t>
            </a:r>
            <a:endParaRPr lang="ru-RU" sz="16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Вспомним: кто такие крепостные крестьяне</a:t>
            </a:r>
            <a:r>
              <a:rPr lang="ru-RU" sz="1600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?(Связь с историей, где обязательна предварительная работа)</a:t>
            </a:r>
            <a:r>
              <a:rPr lang="ru-RU" sz="1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вид деятельности, где невозможно обойтись без </a:t>
            </a:r>
            <a:r>
              <a:rPr lang="ru-RU" sz="1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межпредметной</a:t>
            </a:r>
            <a:r>
              <a:rPr lang="ru-RU" sz="1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связи с историей . Здесь возникают определенные затруднения, связанные с отсутствием необходимых знаний у детей по истории России. </a:t>
            </a:r>
            <a:r>
              <a:rPr lang="ru-RU" sz="1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Детям, изучающим историю Древнего мира в 5 классе и не обладающим достаточным речевым опытом и знаниями по истории России для интерпретации, непонятно о чем идет речь.  </a:t>
            </a:r>
            <a:endParaRPr lang="ru-RU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spcBef>
                <a:spcPts val="770"/>
              </a:spcBef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1000"/>
              </a:spcAft>
            </a:pPr>
            <a:r>
              <a:rPr lang="ru-RU" sz="1600" dirty="0">
                <a:solidFill>
                  <a:srgbClr val="333333"/>
                </a:solidFill>
                <a:latin typeface="Cambria"/>
                <a:ea typeface="Calibri"/>
                <a:cs typeface="Times New Roman"/>
              </a:rPr>
              <a:t> 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23428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1844824"/>
            <a:ext cx="7408333" cy="3450696"/>
          </a:xfrm>
        </p:spPr>
        <p:txBody>
          <a:bodyPr/>
          <a:lstStyle/>
          <a:p>
            <a:r>
              <a:rPr lang="ru-RU" b="1" dirty="0" smtClean="0"/>
              <a:t>ВИД АПРОБАЦИИ:</a:t>
            </a:r>
          </a:p>
          <a:p>
            <a:r>
              <a:rPr lang="ru-RU" dirty="0" smtClean="0"/>
              <a:t>1.Применение в учебном процессе ПРП;</a:t>
            </a:r>
          </a:p>
          <a:p>
            <a:r>
              <a:rPr lang="ru-RU" dirty="0" smtClean="0"/>
              <a:t>2.Экспертная оценка.</a:t>
            </a:r>
          </a:p>
          <a:p>
            <a:endParaRPr lang="ru-RU" dirty="0" smtClean="0"/>
          </a:p>
          <a:p>
            <a:r>
              <a:rPr lang="ru-RU" b="1" dirty="0" smtClean="0"/>
              <a:t>ФОРМА НАБЛЮДЕНИЯ (заполнение на сайте):</a:t>
            </a:r>
          </a:p>
          <a:p>
            <a:r>
              <a:rPr lang="ru-RU" dirty="0" smtClean="0"/>
              <a:t>Дневник наблюдения</a:t>
            </a:r>
          </a:p>
          <a:p>
            <a:r>
              <a:rPr lang="ru-RU" dirty="0" smtClean="0"/>
              <a:t>Анкета педагога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Деятельность школы в рамках апробации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637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5229200"/>
            <a:ext cx="84969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rgbClr val="C00000"/>
                </a:solidFill>
                <a:latin typeface="inherit"/>
              </a:rPr>
              <a:t>Конструктор учебных программ</a:t>
            </a:r>
          </a:p>
          <a:p>
            <a:r>
              <a:rPr lang="ru-RU" sz="1200" dirty="0">
                <a:solidFill>
                  <a:srgbClr val="C00000"/>
                </a:solidFill>
                <a:latin typeface="inherit"/>
              </a:rPr>
              <a:t>Уважаемые коллеги!</a:t>
            </a:r>
          </a:p>
          <a:p>
            <a:r>
              <a:rPr lang="ru-RU" sz="1200" dirty="0">
                <a:solidFill>
                  <a:srgbClr val="C00000"/>
                </a:solidFill>
                <a:latin typeface="AGLettericaC"/>
              </a:rPr>
              <a:t>«Конструктор рабочих программ» – удобный бесплатный онлайн-сервис для быстрого создания рабочих программ по учебным предметам. Мы сделали его интуитивно понятным и простым в использовании.</a:t>
            </a:r>
          </a:p>
          <a:p>
            <a:r>
              <a:rPr lang="ru-RU" sz="1200" dirty="0">
                <a:solidFill>
                  <a:srgbClr val="C00000"/>
                </a:solidFill>
                <a:latin typeface="AGLettericaC"/>
              </a:rPr>
              <a:t>«Конструктором рабочих программ» смогут пользоваться учителя</a:t>
            </a:r>
            <a:br>
              <a:rPr lang="ru-RU" sz="1200" dirty="0">
                <a:solidFill>
                  <a:srgbClr val="C00000"/>
                </a:solidFill>
                <a:latin typeface="AGLettericaC"/>
              </a:rPr>
            </a:br>
            <a:r>
              <a:rPr lang="ru-RU" sz="1200" dirty="0">
                <a:solidFill>
                  <a:srgbClr val="C00000"/>
                </a:solidFill>
                <a:latin typeface="AGLettericaC"/>
              </a:rPr>
              <a:t>1-4 и 5-9 классов, завучи, руководители образовательных организаций, родители (законные представители) обучающихся.</a:t>
            </a:r>
            <a:endParaRPr lang="ru-RU" sz="1200" b="0" i="0" dirty="0">
              <a:solidFill>
                <a:srgbClr val="C00000"/>
              </a:solidFill>
              <a:effectLst/>
              <a:latin typeface="AGLettericaC"/>
            </a:endParaRPr>
          </a:p>
        </p:txBody>
      </p:sp>
      <p:pic>
        <p:nvPicPr>
          <p:cNvPr id="2050" name="Picture 2" descr="C:\Users\Школа\Desktop\Снимок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9392"/>
            <a:ext cx="9144000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2503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fontScale="55000" lnSpcReduction="20000"/>
          </a:bodyPr>
          <a:lstStyle/>
          <a:p>
            <a:pPr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4400" b="1" u="sng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ПРОСЛЕДИТЬ </a:t>
            </a:r>
            <a:endParaRPr lang="ru-RU" sz="3300" b="1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3600" dirty="0" smtClean="0">
                <a:effectLst/>
                <a:latin typeface="Times New Roman"/>
                <a:ea typeface="Times New Roman"/>
              </a:rPr>
              <a:t>как выстраиваем подготовку к уроку, опираясь на прописанные в примерной рабочей программе основные виды деятельности и планируемые результаты. </a:t>
            </a:r>
          </a:p>
          <a:p>
            <a:pPr algn="ctr">
              <a:spcAft>
                <a:spcPts val="0"/>
              </a:spcAft>
            </a:pPr>
            <a:r>
              <a:rPr lang="ru-RU" sz="36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Н</a:t>
            </a:r>
            <a:r>
              <a:rPr lang="ru-RU" sz="36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ачинаем с видов деятельности</a:t>
            </a:r>
            <a:r>
              <a:rPr lang="ru-RU" sz="3600" b="1" i="1" dirty="0" smtClean="0">
                <a:solidFill>
                  <a:srgbClr val="00B050"/>
                </a:solidFill>
                <a:effectLst/>
                <a:latin typeface="+mj-lt"/>
                <a:ea typeface="Times New Roman"/>
              </a:rPr>
              <a:t>. </a:t>
            </a:r>
            <a:r>
              <a:rPr lang="ru-RU" sz="3600" i="1" dirty="0" smtClean="0">
                <a:solidFill>
                  <a:srgbClr val="00B050"/>
                </a:solidFill>
                <a:effectLst/>
                <a:latin typeface="+mj-lt"/>
                <a:ea typeface="Times New Roman"/>
              </a:rPr>
              <a:t>(Помним, что  </a:t>
            </a:r>
            <a:r>
              <a:rPr lang="ru-RU" sz="3600" i="1" dirty="0">
                <a:solidFill>
                  <a:srgbClr val="00B050"/>
                </a:solidFill>
                <a:latin typeface="+mj-lt"/>
                <a:ea typeface="Times New Roman"/>
              </a:rPr>
              <a:t>о</a:t>
            </a:r>
            <a:r>
              <a:rPr lang="ru-RU" sz="3600" i="1" dirty="0" smtClean="0">
                <a:solidFill>
                  <a:srgbClr val="00B050"/>
                </a:solidFill>
                <a:effectLst/>
                <a:latin typeface="+mj-lt"/>
                <a:ea typeface="Times New Roman"/>
              </a:rPr>
              <a:t>бщее количество планируемых результатов и видов деятельности на один урок должно быть соразмерным возрастным и индивидуальным особенностям обучающихся!</a:t>
            </a:r>
          </a:p>
          <a:p>
            <a:pPr marL="0" indent="0" algn="ctr">
              <a:spcAft>
                <a:spcPts val="0"/>
              </a:spcAft>
              <a:buNone/>
            </a:pPr>
            <a:r>
              <a:rPr lang="ru-RU" sz="3600" i="1" u="sng" dirty="0" smtClean="0">
                <a:solidFill>
                  <a:srgbClr val="00B050"/>
                </a:solidFill>
                <a:latin typeface="+mj-lt"/>
                <a:ea typeface="Times New Roman"/>
              </a:rPr>
              <a:t>И т</a:t>
            </a:r>
            <a:r>
              <a:rPr lang="ru-RU" sz="3600" i="1" u="sng" dirty="0" smtClean="0">
                <a:solidFill>
                  <a:srgbClr val="00B050"/>
                </a:solidFill>
                <a:effectLst/>
                <a:latin typeface="+mj-lt"/>
                <a:ea typeface="Times New Roman"/>
              </a:rPr>
              <a:t>олько учитель может знать  особенности  класса и учеников!</a:t>
            </a:r>
            <a:endParaRPr lang="ru-RU" sz="3600" i="1" dirty="0" smtClean="0">
              <a:solidFill>
                <a:srgbClr val="00B050"/>
              </a:solidFill>
              <a:effectLst/>
              <a:latin typeface="+mj-lt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     </a:t>
            </a:r>
            <a:r>
              <a:rPr lang="ru-RU" sz="36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Н</a:t>
            </a:r>
            <a:r>
              <a:rPr lang="ru-RU" sz="36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апример:</a:t>
            </a:r>
            <a:r>
              <a:rPr lang="ru-RU" sz="3600" b="1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 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sz="3600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smtClean="0">
                <a:solidFill>
                  <a:srgbClr val="0000FF"/>
                </a:solidFill>
                <a:latin typeface="Times New Roman"/>
                <a:ea typeface="Times New Roman"/>
              </a:rPr>
              <a:t>                    </a:t>
            </a:r>
            <a:r>
              <a:rPr lang="ru-RU" sz="3600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 1. </a:t>
            </a:r>
            <a:r>
              <a:rPr lang="ru-RU" sz="3600" u="sng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Характеризовать главных героев рассказа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sz="3600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                      2.</a:t>
            </a:r>
            <a:r>
              <a:rPr lang="ru-RU" sz="3600" u="sng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Определять тему, идею произведения</a:t>
            </a:r>
            <a:r>
              <a:rPr lang="ru-RU" sz="3600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 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sz="3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2</a:t>
            </a:r>
            <a:r>
              <a:rPr lang="ru-RU" sz="36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. Формулируем ц</a:t>
            </a:r>
            <a:r>
              <a:rPr lang="ru-RU" sz="36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ели от них</a:t>
            </a:r>
            <a:r>
              <a:rPr lang="ru-RU" sz="360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: </a:t>
            </a:r>
            <a:r>
              <a:rPr lang="ru-RU" sz="3600" u="sng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развивать умение характеризовать героев рассказа, формулировать тему и выделять главную мысль произведения;</a:t>
            </a:r>
            <a:endParaRPr lang="ru-RU" sz="3600" u="sng" dirty="0" smtClean="0">
              <a:effectLst/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600" u="sng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   </a:t>
            </a:r>
            <a:endParaRPr lang="ru-RU" sz="3600" dirty="0" smtClean="0">
              <a:effectLst/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3. </a:t>
            </a:r>
            <a:r>
              <a:rPr lang="ru-RU" sz="360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Подбираем задания, продумаем приемы, методы, формы для их достижения;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sz="3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4. Отслеживаем  и оцениваем результат.</a:t>
            </a:r>
            <a:endParaRPr lang="ru-RU" sz="3600" dirty="0" smtClean="0">
              <a:effectLst/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60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 </a:t>
            </a:r>
            <a:endParaRPr lang="ru-RU" sz="3600" dirty="0" smtClean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ru-RU" sz="2400" b="1" u="sng" dirty="0" smtClean="0">
                <a:solidFill>
                  <a:srgbClr val="FFFF00"/>
                </a:solidFill>
              </a:rPr>
              <a:t>ЧТО  ВАЖНО И НУЖНО В РАМКАХ АПРОБАЦИИ ПРП?</a:t>
            </a:r>
            <a:endParaRPr lang="ru-RU" sz="2400" b="1" u="sng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418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8562048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9883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64403" y="620688"/>
            <a:ext cx="792088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Wingdings"/>
              <a:buChar char=""/>
            </a:pPr>
            <a:r>
              <a:rPr lang="ru-RU" sz="2000" b="1" u="sng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ПОНЯТЬ</a:t>
            </a:r>
            <a:r>
              <a:rPr lang="ru-RU" sz="2000" dirty="0" smtClean="0">
                <a:effectLst/>
                <a:latin typeface="Times New Roman"/>
                <a:ea typeface="Times New Roman"/>
              </a:rPr>
              <a:t>  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000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какие  виды деятельности </a:t>
            </a:r>
            <a:r>
              <a:rPr lang="ru-RU" sz="2000" u="sng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вызывают у нас затруднения</a:t>
            </a:r>
            <a:r>
              <a:rPr lang="ru-RU" sz="2000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 и почему </a:t>
            </a:r>
            <a:r>
              <a:rPr lang="ru-RU" sz="2000" i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(</a:t>
            </a:r>
            <a:r>
              <a:rPr lang="ru-RU" sz="2000" i="1" u="sng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всплывают наши пробелы, упущения</a:t>
            </a:r>
            <a:r>
              <a:rPr lang="ru-RU" sz="2000" i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, уровень </a:t>
            </a:r>
            <a:r>
              <a:rPr lang="ru-RU" sz="2000" i="1" dirty="0" err="1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обученности</a:t>
            </a:r>
            <a:r>
              <a:rPr lang="ru-RU" sz="2000" i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и обучаемости детей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).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00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Например, написать сочинение, участвовать в разработке учебных проектов.</a:t>
            </a:r>
            <a:r>
              <a:rPr lang="ru-RU" sz="200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Находить детали, языковые средства художественной выразительности, определять их роль в произведении.</a:t>
            </a:r>
            <a:r>
              <a:rPr lang="ru-RU" sz="200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Написать отзыв на  произведение.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000" i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Причины затруднений: недостаточная работа по развитию речи, с текстом как основной коммуникативной единицей, слабый читательский опыт) 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000" dirty="0" smtClean="0">
                <a:effectLst/>
                <a:latin typeface="Times New Roman"/>
                <a:ea typeface="Times New Roman"/>
              </a:rPr>
              <a:t> </a:t>
            </a:r>
          </a:p>
          <a:p>
            <a:pPr>
              <a:spcAft>
                <a:spcPts val="0"/>
              </a:spcAft>
            </a:pPr>
            <a:r>
              <a:rPr lang="ru-RU" sz="2000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С какими </a:t>
            </a:r>
            <a:r>
              <a:rPr lang="ru-RU" sz="2000" u="sng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продуктивнее  работать.</a:t>
            </a:r>
            <a:r>
              <a:rPr lang="ru-RU" sz="2000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 </a:t>
            </a:r>
          </a:p>
          <a:p>
            <a:pPr>
              <a:spcAft>
                <a:spcPts val="0"/>
              </a:spcAft>
            </a:pPr>
            <a:endParaRPr lang="ru-RU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000" dirty="0" smtClean="0">
                <a:effectLst/>
                <a:latin typeface="Times New Roman"/>
                <a:ea typeface="Times New Roman"/>
              </a:rPr>
              <a:t>1.Определять тему, главную мысль  произведения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000" dirty="0" smtClean="0">
                <a:effectLst/>
                <a:latin typeface="Times New Roman"/>
                <a:ea typeface="Times New Roman"/>
              </a:rPr>
              <a:t>2.Характеризовать главных героев рассказа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000" dirty="0" smtClean="0">
                <a:effectLst/>
                <a:latin typeface="Times New Roman"/>
                <a:ea typeface="Times New Roman"/>
              </a:rPr>
              <a:t>3.Определять жанр произведения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000" i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Чем обусловлено (постоянный акцент на приведенных видах деятельности еще с начальной школы их регулярная отработка).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21110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4294967295"/>
          </p:nvPr>
        </p:nvSpPr>
        <p:spPr>
          <a:xfrm>
            <a:off x="0" y="981075"/>
            <a:ext cx="7088188" cy="1282700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b="1" u="sng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ПРОДУМАТЬ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</a:t>
            </a:r>
            <a:endParaRPr lang="ru-RU" sz="1800" dirty="0" smtClean="0">
              <a:effectLst/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как оценить детей </a:t>
            </a:r>
            <a:r>
              <a:rPr lang="ru-RU" i="1" dirty="0" smtClean="0">
                <a:effectLst/>
                <a:latin typeface="Times New Roman"/>
                <a:ea typeface="Times New Roman"/>
              </a:rPr>
              <a:t>(</a:t>
            </a:r>
            <a:r>
              <a:rPr lang="ru-RU" sz="2900" i="1" u="sng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критериальное</a:t>
            </a:r>
            <a:r>
              <a:rPr lang="ru-RU" sz="2900" i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оценивание, по классификации уровней освоения деятельности (умений и навыков), бинарное оценивание, формирующее оценивание)</a:t>
            </a:r>
            <a:endParaRPr lang="ru-RU" sz="2900" i="1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2564904"/>
            <a:ext cx="799288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b="1" u="sng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ПРЕДУСМОТРЕТЬ</a:t>
            </a:r>
            <a:r>
              <a:rPr lang="ru-RU" sz="2000" b="1" dirty="0" smtClean="0">
                <a:effectLst/>
                <a:latin typeface="Times New Roman"/>
                <a:ea typeface="Times New Roman"/>
              </a:rPr>
              <a:t> 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коррекционную работу соответственно выявленным затруднениям, проблемам; более эффективные методы, приемы, формы, технологии.</a:t>
            </a:r>
            <a:endParaRPr lang="ru-RU" sz="1600" dirty="0" smtClean="0">
              <a:solidFill>
                <a:srgbClr val="0000FF"/>
              </a:solidFill>
              <a:effectLst/>
              <a:latin typeface="Times New Roman"/>
              <a:ea typeface="Times New Roman"/>
            </a:endParaRPr>
          </a:p>
          <a:p>
            <a:r>
              <a:rPr lang="ru-RU" i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(Развитие смыслового чтения, чтение и обсуждение произведений во внеурочное время, разбор кейсов, заданий на развитие функциональной грамотности, написание сочинений по опорным вопросам, использование ресурсов ЭОР).</a:t>
            </a:r>
            <a:endParaRPr lang="ru-RU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4725144"/>
            <a:ext cx="777686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b="1" u="sng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ПРОГНОЗИРОВАТЬ</a:t>
            </a:r>
            <a:r>
              <a:rPr lang="ru-RU" sz="2000" dirty="0" smtClean="0">
                <a:effectLst/>
                <a:latin typeface="Times New Roman"/>
                <a:ea typeface="Times New Roman"/>
              </a:rPr>
              <a:t>  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на какие отсроченные результаты мы можем ориентироваться кроме текущих.</a:t>
            </a:r>
            <a:endParaRPr lang="ru-RU" sz="1600" dirty="0" smtClean="0">
              <a:solidFill>
                <a:srgbClr val="0000FF"/>
              </a:solidFill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 </a:t>
            </a:r>
            <a:endParaRPr lang="ru-RU" sz="1600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(</a:t>
            </a:r>
            <a:r>
              <a:rPr lang="ru-RU" i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Высокие результаты ЕГЭ, олимпиад, самоопределение, социализация)</a:t>
            </a:r>
            <a:endParaRPr lang="ru-RU" sz="1600" i="1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20352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39310" y="260648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sz="3600" b="1" u="sng" dirty="0" smtClean="0">
                <a:solidFill>
                  <a:srgbClr val="FFFF00"/>
                </a:solidFill>
              </a:rPr>
              <a:t>КАК ПРОДУКТИВНО РАБОТАТЬ С ПРП </a:t>
            </a:r>
            <a:r>
              <a:rPr lang="ru-RU" sz="2200" b="1" i="1" u="sng" dirty="0" smtClean="0">
                <a:solidFill>
                  <a:srgbClr val="C00000"/>
                </a:solidFill>
              </a:rPr>
              <a:t>(МЕТОДИЧЕСКАЯ ПОМОЩЬ ПЕДАГОГАМ)</a:t>
            </a:r>
            <a:endParaRPr lang="ru-RU" sz="2200" b="1" i="1" u="sng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878575"/>
              </p:ext>
            </p:extLst>
          </p:nvPr>
        </p:nvGraphicFramePr>
        <p:xfrm>
          <a:off x="179512" y="1052736"/>
          <a:ext cx="8721466" cy="540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Документ" r:id="rId4" imgW="6604398" imgH="4089168" progId="Word.Document.12">
                  <p:embed/>
                </p:oleObj>
              </mc:Choice>
              <mc:Fallback>
                <p:oleObj name="Документ" r:id="rId4" imgW="6604398" imgH="408916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9512" y="1052736"/>
                        <a:ext cx="8721466" cy="540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8453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9152" y="764704"/>
            <a:ext cx="7855296" cy="4315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b="1" u="sng" dirty="0" smtClean="0">
                <a:solidFill>
                  <a:srgbClr val="C00000"/>
                </a:solidFill>
                <a:highlight>
                  <a:srgbClr val="FFFF00"/>
                </a:highlight>
                <a:latin typeface="YS Text"/>
                <a:ea typeface="Calibri"/>
                <a:cs typeface="Times New Roman"/>
              </a:rPr>
              <a:t>КОММЕНТАРИЙ-ОБЪЯСНЕНИЕ ПО ВИДАМ ДЕЯТЕЛЬНОСТИ ДЕТЕЙ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u="sng" dirty="0">
                <a:solidFill>
                  <a:srgbClr val="FF0000"/>
                </a:solidFill>
                <a:highlight>
                  <a:srgbClr val="FFFF00"/>
                </a:highlight>
                <a:latin typeface="YS Text"/>
                <a:ea typeface="Calibri"/>
                <a:cs typeface="Times New Roman"/>
              </a:rPr>
              <a:t>1</a:t>
            </a:r>
            <a:r>
              <a:rPr lang="ru-RU" b="1" u="sng" dirty="0" smtClean="0">
                <a:solidFill>
                  <a:srgbClr val="FF0000"/>
                </a:solidFill>
                <a:highlight>
                  <a:srgbClr val="FFFF00"/>
                </a:highlight>
                <a:latin typeface="YS Text"/>
                <a:ea typeface="Calibri"/>
                <a:cs typeface="Times New Roman"/>
              </a:rPr>
              <a:t>.Составлять </a:t>
            </a:r>
            <a:r>
              <a:rPr lang="ru-RU" b="1" u="sng" dirty="0">
                <a:solidFill>
                  <a:srgbClr val="FF0000"/>
                </a:solidFill>
                <a:highlight>
                  <a:srgbClr val="FFFF00"/>
                </a:highlight>
                <a:latin typeface="YS Text"/>
                <a:ea typeface="Calibri"/>
                <a:cs typeface="Times New Roman"/>
              </a:rPr>
              <a:t>простой план рассказа.</a:t>
            </a:r>
            <a:r>
              <a:rPr lang="ru-RU" b="1" u="sng" dirty="0">
                <a:solidFill>
                  <a:srgbClr val="FF0000"/>
                </a:solidFill>
                <a:latin typeface="YS Text"/>
                <a:ea typeface="Calibri"/>
                <a:cs typeface="Times New Roman"/>
              </a:rPr>
              <a:t> 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solidFill>
                  <a:srgbClr val="0000FF"/>
                </a:solidFill>
                <a:latin typeface="YS Text"/>
                <a:ea typeface="Calibri"/>
                <a:cs typeface="Times New Roman"/>
              </a:rPr>
              <a:t>В составлении плана</a:t>
            </a:r>
            <a:r>
              <a:rPr lang="ru-RU" dirty="0">
                <a:solidFill>
                  <a:srgbClr val="333333"/>
                </a:solidFill>
                <a:latin typeface="YS Text"/>
                <a:ea typeface="Calibri"/>
                <a:cs typeface="Times New Roman"/>
              </a:rPr>
              <a:t> у детей </a:t>
            </a:r>
            <a:r>
              <a:rPr lang="ru-RU" dirty="0" smtClean="0">
                <a:solidFill>
                  <a:srgbClr val="333333"/>
                </a:solidFill>
                <a:latin typeface="YS Text"/>
                <a:ea typeface="Calibri"/>
                <a:cs typeface="Times New Roman"/>
              </a:rPr>
              <a:t>могли </a:t>
            </a:r>
            <a:r>
              <a:rPr lang="ru-RU" dirty="0">
                <a:solidFill>
                  <a:srgbClr val="333333"/>
                </a:solidFill>
                <a:latin typeface="YS Text"/>
                <a:ea typeface="Calibri"/>
                <a:cs typeface="Times New Roman"/>
              </a:rPr>
              <a:t>возникнуть затруднения, так как произведение достаточно объемное для их возраста. Поэтому </a:t>
            </a:r>
            <a:r>
              <a:rPr lang="ru-RU" dirty="0" smtClean="0">
                <a:solidFill>
                  <a:srgbClr val="333333"/>
                </a:solidFill>
                <a:latin typeface="YS Text"/>
                <a:ea typeface="Calibri"/>
                <a:cs typeface="Times New Roman"/>
              </a:rPr>
              <a:t>предусмотрела  </a:t>
            </a:r>
            <a:r>
              <a:rPr lang="ru-RU" dirty="0">
                <a:solidFill>
                  <a:srgbClr val="333333"/>
                </a:solidFill>
                <a:latin typeface="YS Text"/>
                <a:ea typeface="Calibri"/>
                <a:cs typeface="Times New Roman"/>
              </a:rPr>
              <a:t>опорные карточки с разбросанными эпизодами. </a:t>
            </a:r>
            <a:r>
              <a:rPr lang="ru-RU" dirty="0" smtClean="0">
                <a:solidFill>
                  <a:srgbClr val="333333"/>
                </a:solidFill>
                <a:latin typeface="YS Text"/>
                <a:ea typeface="Calibri"/>
                <a:cs typeface="Times New Roman"/>
              </a:rPr>
              <a:t>Детям </a:t>
            </a:r>
            <a:r>
              <a:rPr lang="ru-RU" dirty="0">
                <a:solidFill>
                  <a:srgbClr val="333333"/>
                </a:solidFill>
                <a:latin typeface="YS Text"/>
                <a:ea typeface="Calibri"/>
                <a:cs typeface="Times New Roman"/>
              </a:rPr>
              <a:t>нужно </a:t>
            </a:r>
            <a:r>
              <a:rPr lang="ru-RU" dirty="0" smtClean="0">
                <a:solidFill>
                  <a:srgbClr val="333333"/>
                </a:solidFill>
                <a:latin typeface="YS Text"/>
                <a:ea typeface="Calibri"/>
                <a:cs typeface="Times New Roman"/>
              </a:rPr>
              <a:t>было </a:t>
            </a:r>
            <a:r>
              <a:rPr lang="ru-RU" dirty="0">
                <a:solidFill>
                  <a:srgbClr val="333333"/>
                </a:solidFill>
                <a:latin typeface="YS Text"/>
                <a:ea typeface="Calibri"/>
                <a:cs typeface="Times New Roman"/>
              </a:rPr>
              <a:t>вспомнить их последовательность, и еще комментировать  те, которые им больше запомнились.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marL="71120" marR="121920">
              <a:lnSpc>
                <a:spcPct val="96000"/>
              </a:lnSpc>
              <a:spcBef>
                <a:spcPts val="325"/>
              </a:spcBef>
              <a:spcAft>
                <a:spcPts val="0"/>
              </a:spcAft>
            </a:pPr>
            <a:r>
              <a:rPr lang="ru-RU" sz="2000" b="1" u="sng" spc="-245" dirty="0">
                <a:solidFill>
                  <a:srgbClr val="FF0000"/>
                </a:solidFill>
                <a:highlight>
                  <a:srgbClr val="FFFF00"/>
                </a:highlight>
                <a:latin typeface="Times New Roman"/>
                <a:ea typeface="Times New Roman"/>
                <a:cs typeface="Times New Roman"/>
              </a:rPr>
              <a:t>2. </a:t>
            </a:r>
            <a:r>
              <a:rPr lang="ru-RU" sz="2000" b="1" u="sng" dirty="0">
                <a:solidFill>
                  <a:srgbClr val="FF0000"/>
                </a:solidFill>
                <a:highlight>
                  <a:srgbClr val="FFFF00"/>
                </a:highlight>
                <a:latin typeface="Times New Roman"/>
                <a:ea typeface="Times New Roman"/>
                <a:cs typeface="Times New Roman"/>
              </a:rPr>
              <a:t>Характеризовать главных героев рассказа.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solidFill>
                  <a:srgbClr val="0000FF"/>
                </a:solidFill>
                <a:latin typeface="YS Text"/>
                <a:ea typeface="Calibri"/>
                <a:cs typeface="Times New Roman"/>
              </a:rPr>
              <a:t>Для  составления характеристики</a:t>
            </a:r>
            <a:r>
              <a:rPr lang="ru-RU" dirty="0">
                <a:solidFill>
                  <a:srgbClr val="0000FF"/>
                </a:solidFill>
                <a:latin typeface="YS Text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rgbClr val="333333"/>
                </a:solidFill>
                <a:latin typeface="YS Text"/>
                <a:ea typeface="Calibri"/>
                <a:cs typeface="Times New Roman"/>
              </a:rPr>
              <a:t>Герасима мы обратились к цитатной таблице, где представлены черты характера героя в левой колонке и к ним нужно подбирать цитаты из произведения, подтверждающие каждую черту его характера. </a:t>
            </a:r>
            <a:endParaRPr lang="ru-RU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045879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129</TotalTime>
  <Words>620</Words>
  <Application>Microsoft Office PowerPoint</Application>
  <PresentationFormat>Экран (4:3)</PresentationFormat>
  <Paragraphs>69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Волна</vt:lpstr>
      <vt:lpstr>Документ</vt:lpstr>
      <vt:lpstr>Презентация PowerPoint</vt:lpstr>
      <vt:lpstr>Деятельность школы в рамках апробации</vt:lpstr>
      <vt:lpstr>Презентация PowerPoint</vt:lpstr>
      <vt:lpstr>ЧТО  ВАЖНО И НУЖНО В РАМКАХ АПРОБАЦИИ ПРП?</vt:lpstr>
      <vt:lpstr>Презентация PowerPoint</vt:lpstr>
      <vt:lpstr>Презентация PowerPoint</vt:lpstr>
      <vt:lpstr>Презентация PowerPoint</vt:lpstr>
      <vt:lpstr>КАК ПРОДУКТИВНО РАБОТАТЬ С ПРП (МЕТОДИЧЕСКАЯ ПОМОЩЬ ПЕДАГОГАМ)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Школа</dc:creator>
  <cp:lastModifiedBy>Школа</cp:lastModifiedBy>
  <cp:revision>11</cp:revision>
  <dcterms:created xsi:type="dcterms:W3CDTF">2021-11-30T19:01:09Z</dcterms:created>
  <dcterms:modified xsi:type="dcterms:W3CDTF">2021-12-06T21:30:06Z</dcterms:modified>
</cp:coreProperties>
</file>