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Default Extension="gif" ContentType="image/gif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289" r:id="rId3"/>
    <p:sldId id="291" r:id="rId4"/>
    <p:sldId id="293" r:id="rId5"/>
    <p:sldId id="295" r:id="rId6"/>
    <p:sldId id="294" r:id="rId7"/>
    <p:sldId id="297" r:id="rId8"/>
    <p:sldId id="296" r:id="rId9"/>
    <p:sldId id="298" r:id="rId10"/>
    <p:sldId id="300" r:id="rId11"/>
    <p:sldId id="299" r:id="rId12"/>
    <p:sldId id="301" r:id="rId13"/>
    <p:sldId id="303" r:id="rId14"/>
    <p:sldId id="306" r:id="rId15"/>
    <p:sldId id="341" r:id="rId16"/>
    <p:sldId id="258" r:id="rId17"/>
    <p:sldId id="259" r:id="rId18"/>
    <p:sldId id="260" r:id="rId19"/>
    <p:sldId id="261" r:id="rId20"/>
    <p:sldId id="262" r:id="rId21"/>
    <p:sldId id="264" r:id="rId22"/>
    <p:sldId id="265" r:id="rId23"/>
    <p:sldId id="266" r:id="rId24"/>
    <p:sldId id="267" r:id="rId25"/>
    <p:sldId id="268" r:id="rId26"/>
    <p:sldId id="270" r:id="rId27"/>
    <p:sldId id="288" r:id="rId28"/>
    <p:sldId id="271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281" r:id="rId39"/>
    <p:sldId id="282" r:id="rId40"/>
    <p:sldId id="283" r:id="rId41"/>
    <p:sldId id="284" r:id="rId42"/>
    <p:sldId id="285" r:id="rId43"/>
    <p:sldId id="286" r:id="rId44"/>
    <p:sldId id="287" r:id="rId4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DD9FF"/>
    <a:srgbClr val="FFE9A3"/>
    <a:srgbClr val="CCFF99"/>
    <a:srgbClr val="FFF1C5"/>
    <a:srgbClr val="EAB200"/>
    <a:srgbClr val="D9B3FF"/>
    <a:srgbClr val="FF85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1" autoAdjust="0"/>
    <p:restoredTop sz="94660"/>
  </p:normalViewPr>
  <p:slideViewPr>
    <p:cSldViewPr>
      <p:cViewPr varScale="1">
        <p:scale>
          <a:sx n="73" d="100"/>
          <a:sy n="73" d="100"/>
        </p:scale>
        <p:origin x="-12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1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#1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#1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#1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#1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#1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D89601-375B-4159-866C-5859AF47093C}" type="doc">
      <dgm:prSet loTypeId="urn:microsoft.com/office/officeart/2005/8/layout/arrow6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3AEC1F19-CBAE-492E-A67E-904C4287103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C00000"/>
              </a:solidFill>
            </a:rPr>
            <a:t>Цель квалификационных испытаний </a:t>
          </a:r>
          <a:r>
            <a:rPr lang="ru-RU" sz="1800" b="1" dirty="0" smtClean="0">
              <a:solidFill>
                <a:schemeClr val="tx1"/>
              </a:solidFill>
            </a:rPr>
            <a:t>– оценивание профессионального уровня аттестующегося работника в соответствии с требованиями квалификационных характеристик по занимаемой должности</a:t>
          </a:r>
          <a:endParaRPr lang="ru-RU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CDFA59-A576-4554-913B-A756F6FB1616}" type="parTrans" cxnId="{6594C6DF-CE7D-4F58-BB7C-7A7C7E6C650D}">
      <dgm:prSet/>
      <dgm:spPr/>
      <dgm:t>
        <a:bodyPr/>
        <a:lstStyle/>
        <a:p>
          <a:endParaRPr lang="ru-RU"/>
        </a:p>
      </dgm:t>
    </dgm:pt>
    <dgm:pt modelId="{2F34857B-BDB3-4443-B1E1-31465D15E2AF}" type="sibTrans" cxnId="{6594C6DF-CE7D-4F58-BB7C-7A7C7E6C650D}">
      <dgm:prSet/>
      <dgm:spPr/>
      <dgm:t>
        <a:bodyPr/>
        <a:lstStyle/>
        <a:p>
          <a:endParaRPr lang="ru-RU"/>
        </a:p>
      </dgm:t>
    </dgm:pt>
    <dgm:pt modelId="{55C7B5B0-6700-4AC9-BFFC-3FD068EF3451}">
      <dgm:prSet phldrT="[Текст]" custT="1"/>
      <dgm:spPr>
        <a:solidFill>
          <a:srgbClr val="CC6600"/>
        </a:solidFill>
      </dgm:spPr>
      <dgm:t>
        <a:bodyPr/>
        <a:lstStyle/>
        <a:p>
          <a:r>
            <a:rPr lang="ru-RU" sz="2000" b="1" dirty="0" smtClean="0">
              <a:solidFill>
                <a:srgbClr val="C00000"/>
              </a:solidFill>
            </a:rPr>
            <a:t>Задача аттестующегося работника </a:t>
          </a:r>
          <a:r>
            <a:rPr lang="ru-RU" sz="1800" b="1" dirty="0" smtClean="0">
              <a:solidFill>
                <a:schemeClr val="tx1"/>
              </a:solidFill>
            </a:rPr>
            <a:t>– предъявить комиссии знания, навыки и умения (профессиональный уровень) в соответствии с требованиями квалификационных характеристик по занимаемой должности</a:t>
          </a:r>
          <a:endParaRPr lang="ru-RU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985C49-9902-4C8A-B7F2-82463E7F07C6}" type="parTrans" cxnId="{E57D5D39-1471-4A36-9EFF-C66B2D3C256E}">
      <dgm:prSet/>
      <dgm:spPr/>
      <dgm:t>
        <a:bodyPr/>
        <a:lstStyle/>
        <a:p>
          <a:endParaRPr lang="ru-RU"/>
        </a:p>
      </dgm:t>
    </dgm:pt>
    <dgm:pt modelId="{660FE3F1-8CD1-4920-B8E2-B0278137FBE4}" type="sibTrans" cxnId="{E57D5D39-1471-4A36-9EFF-C66B2D3C256E}">
      <dgm:prSet/>
      <dgm:spPr/>
      <dgm:t>
        <a:bodyPr/>
        <a:lstStyle/>
        <a:p>
          <a:endParaRPr lang="ru-RU"/>
        </a:p>
      </dgm:t>
    </dgm:pt>
    <dgm:pt modelId="{0E2BEE62-7543-485C-BCEC-16D85DA23B24}" type="pres">
      <dgm:prSet presAssocID="{9FD89601-375B-4159-866C-5859AF47093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A500F6-D786-471B-AE57-88E5C887D4E6}" type="pres">
      <dgm:prSet presAssocID="{9FD89601-375B-4159-866C-5859AF47093C}" presName="ribbon" presStyleLbl="node1" presStyleIdx="0" presStyleCnt="1" custScaleY="136179"/>
      <dgm:spPr>
        <a:solidFill>
          <a:srgbClr val="6DD9FF"/>
        </a:solidFill>
        <a:ln w="28575">
          <a:solidFill>
            <a:schemeClr val="bg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ru-RU"/>
        </a:p>
      </dgm:t>
    </dgm:pt>
    <dgm:pt modelId="{9FE20F71-1CFE-4269-B680-73AF250894F8}" type="pres">
      <dgm:prSet presAssocID="{9FD89601-375B-4159-866C-5859AF47093C}" presName="leftArrowText" presStyleLbl="node1" presStyleIdx="0" presStyleCnt="1" custScaleX="110199" custScaleY="1414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6739F2-1B86-494D-9EA1-2DD83FF5C853}" type="pres">
      <dgm:prSet presAssocID="{9FD89601-375B-4159-866C-5859AF47093C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1D2882-1D77-4834-B8D5-A538AF8FC3AE}" type="presOf" srcId="{55C7B5B0-6700-4AC9-BFFC-3FD068EF3451}" destId="{B86739F2-1B86-494D-9EA1-2DD83FF5C853}" srcOrd="0" destOrd="0" presId="urn:microsoft.com/office/officeart/2005/8/layout/arrow6"/>
    <dgm:cxn modelId="{A62195D3-6541-42D5-9899-9E26BB69BFBC}" type="presOf" srcId="{9FD89601-375B-4159-866C-5859AF47093C}" destId="{0E2BEE62-7543-485C-BCEC-16D85DA23B24}" srcOrd="0" destOrd="0" presId="urn:microsoft.com/office/officeart/2005/8/layout/arrow6"/>
    <dgm:cxn modelId="{6594C6DF-CE7D-4F58-BB7C-7A7C7E6C650D}" srcId="{9FD89601-375B-4159-866C-5859AF47093C}" destId="{3AEC1F19-CBAE-492E-A67E-904C4287103E}" srcOrd="0" destOrd="0" parTransId="{D1CDFA59-A576-4554-913B-A756F6FB1616}" sibTransId="{2F34857B-BDB3-4443-B1E1-31465D15E2AF}"/>
    <dgm:cxn modelId="{E57D5D39-1471-4A36-9EFF-C66B2D3C256E}" srcId="{9FD89601-375B-4159-866C-5859AF47093C}" destId="{55C7B5B0-6700-4AC9-BFFC-3FD068EF3451}" srcOrd="1" destOrd="0" parTransId="{48985C49-9902-4C8A-B7F2-82463E7F07C6}" sibTransId="{660FE3F1-8CD1-4920-B8E2-B0278137FBE4}"/>
    <dgm:cxn modelId="{C7021346-6422-4580-A261-E9F70FA95612}" type="presOf" srcId="{3AEC1F19-CBAE-492E-A67E-904C4287103E}" destId="{9FE20F71-1CFE-4269-B680-73AF250894F8}" srcOrd="0" destOrd="0" presId="urn:microsoft.com/office/officeart/2005/8/layout/arrow6"/>
    <dgm:cxn modelId="{C83F8A29-9F53-4C29-82BC-16774249FD6B}" type="presParOf" srcId="{0E2BEE62-7543-485C-BCEC-16D85DA23B24}" destId="{52A500F6-D786-471B-AE57-88E5C887D4E6}" srcOrd="0" destOrd="0" presId="urn:microsoft.com/office/officeart/2005/8/layout/arrow6"/>
    <dgm:cxn modelId="{42EBC668-D880-4D1B-B4EF-8ED1BC906D11}" type="presParOf" srcId="{0E2BEE62-7543-485C-BCEC-16D85DA23B24}" destId="{9FE20F71-1CFE-4269-B680-73AF250894F8}" srcOrd="1" destOrd="0" presId="urn:microsoft.com/office/officeart/2005/8/layout/arrow6"/>
    <dgm:cxn modelId="{E0ABADCB-D123-415C-A918-3A8E8DFEE030}" type="presParOf" srcId="{0E2BEE62-7543-485C-BCEC-16D85DA23B24}" destId="{B86739F2-1B86-494D-9EA1-2DD83FF5C853}" srcOrd="2" destOrd="0" presId="urn:microsoft.com/office/officeart/2005/8/layout/arrow6"/>
  </dgm:cxnLst>
  <dgm:bg/>
  <dgm:whole>
    <a:effectLst/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FD89601-375B-4159-866C-5859AF47093C}" type="doc">
      <dgm:prSet loTypeId="urn:microsoft.com/office/officeart/2005/8/layout/arrow6" loCatId="process" qsTypeId="urn:microsoft.com/office/officeart/2005/8/quickstyle/simple1#12" qsCatId="simple" csTypeId="urn:microsoft.com/office/officeart/2005/8/colors/accent1_2#12" csCatId="accent1" phldr="1"/>
      <dgm:spPr/>
      <dgm:t>
        <a:bodyPr/>
        <a:lstStyle/>
        <a:p>
          <a:endParaRPr lang="ru-RU"/>
        </a:p>
      </dgm:t>
    </dgm:pt>
    <dgm:pt modelId="{3AEC1F19-CBAE-492E-A67E-904C4287103E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C00000"/>
              </a:solidFill>
            </a:rPr>
            <a:t>Цель</a:t>
          </a:r>
          <a:r>
            <a:rPr lang="ru-RU" sz="2000" b="1" dirty="0" smtClean="0">
              <a:solidFill>
                <a:srgbClr val="C00000"/>
              </a:solidFill>
            </a:rPr>
            <a:t> </a:t>
          </a:r>
          <a:r>
            <a:rPr lang="ru-RU" sz="1800" b="1" dirty="0" smtClean="0">
              <a:solidFill>
                <a:schemeClr val="tx1"/>
              </a:solidFill>
            </a:rPr>
            <a:t>– оценка  уровня  </a:t>
          </a:r>
          <a:r>
            <a:rPr lang="ru-RU" sz="1800" b="1" dirty="0" err="1" smtClean="0">
              <a:solidFill>
                <a:schemeClr val="tx1"/>
              </a:solidFill>
            </a:rPr>
            <a:t>сформированности</a:t>
          </a:r>
          <a:r>
            <a:rPr lang="ru-RU" sz="1800" b="1" dirty="0" smtClean="0">
              <a:solidFill>
                <a:schemeClr val="tx1"/>
              </a:solidFill>
            </a:rPr>
            <a:t>  профессиональных педагогических  компетенций,  на  основе  которой  выносится  суждение  о соответствии педагога занимаемой должности</a:t>
          </a:r>
          <a:endParaRPr lang="ru-RU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CDFA59-A576-4554-913B-A756F6FB1616}" type="parTrans" cxnId="{6594C6DF-CE7D-4F58-BB7C-7A7C7E6C650D}">
      <dgm:prSet/>
      <dgm:spPr/>
      <dgm:t>
        <a:bodyPr/>
        <a:lstStyle/>
        <a:p>
          <a:endParaRPr lang="ru-RU"/>
        </a:p>
      </dgm:t>
    </dgm:pt>
    <dgm:pt modelId="{2F34857B-BDB3-4443-B1E1-31465D15E2AF}" type="sibTrans" cxnId="{6594C6DF-CE7D-4F58-BB7C-7A7C7E6C650D}">
      <dgm:prSet/>
      <dgm:spPr/>
      <dgm:t>
        <a:bodyPr/>
        <a:lstStyle/>
        <a:p>
          <a:endParaRPr lang="ru-RU"/>
        </a:p>
      </dgm:t>
    </dgm:pt>
    <dgm:pt modelId="{55C7B5B0-6700-4AC9-BFFC-3FD068EF3451}">
      <dgm:prSet phldrT="[Текст]" custT="1"/>
      <dgm:spPr>
        <a:solidFill>
          <a:srgbClr val="CC6600"/>
        </a:solidFill>
      </dgm:spPr>
      <dgm:t>
        <a:bodyPr/>
        <a:lstStyle/>
        <a:p>
          <a:r>
            <a:rPr lang="ru-RU" sz="2400" b="1" dirty="0" smtClean="0">
              <a:solidFill>
                <a:srgbClr val="0000FF"/>
              </a:solidFill>
            </a:rPr>
            <a:t>Задача педагога </a:t>
          </a:r>
          <a:r>
            <a:rPr lang="ru-RU" sz="1800" b="1" dirty="0" smtClean="0">
              <a:solidFill>
                <a:schemeClr val="tx1"/>
              </a:solidFill>
            </a:rPr>
            <a:t>– продемонстрировать  владение  материалом  по  </a:t>
          </a:r>
          <a:r>
            <a:rPr lang="ru-RU" sz="1800" b="1" dirty="0" err="1" smtClean="0">
              <a:solidFill>
                <a:schemeClr val="tx1"/>
              </a:solidFill>
            </a:rPr>
            <a:t>сформированности</a:t>
          </a:r>
          <a:r>
            <a:rPr lang="ru-RU" sz="1800" b="1" dirty="0" smtClean="0">
              <a:solidFill>
                <a:schemeClr val="tx1"/>
              </a:solidFill>
            </a:rPr>
            <a:t>  педагогических  компетенций, позволяющих ему эффективно решать педагогические задачи при реализации учебной программы</a:t>
          </a:r>
          <a:endParaRPr lang="ru-RU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985C49-9902-4C8A-B7F2-82463E7F07C6}" type="parTrans" cxnId="{E57D5D39-1471-4A36-9EFF-C66B2D3C256E}">
      <dgm:prSet/>
      <dgm:spPr/>
      <dgm:t>
        <a:bodyPr/>
        <a:lstStyle/>
        <a:p>
          <a:endParaRPr lang="ru-RU"/>
        </a:p>
      </dgm:t>
    </dgm:pt>
    <dgm:pt modelId="{660FE3F1-8CD1-4920-B8E2-B0278137FBE4}" type="sibTrans" cxnId="{E57D5D39-1471-4A36-9EFF-C66B2D3C256E}">
      <dgm:prSet/>
      <dgm:spPr/>
      <dgm:t>
        <a:bodyPr/>
        <a:lstStyle/>
        <a:p>
          <a:endParaRPr lang="ru-RU"/>
        </a:p>
      </dgm:t>
    </dgm:pt>
    <dgm:pt modelId="{0E2BEE62-7543-485C-BCEC-16D85DA23B24}" type="pres">
      <dgm:prSet presAssocID="{9FD89601-375B-4159-866C-5859AF47093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A500F6-D786-471B-AE57-88E5C887D4E6}" type="pres">
      <dgm:prSet presAssocID="{9FD89601-375B-4159-866C-5859AF47093C}" presName="ribbon" presStyleLbl="node1" presStyleIdx="0" presStyleCnt="1" custScaleY="136179"/>
      <dgm:spPr>
        <a:gradFill flip="none" rotWithShape="1">
          <a:gsLst>
            <a:gs pos="0">
              <a:srgbClr val="33CCFF"/>
            </a:gs>
            <a:gs pos="25000">
              <a:srgbClr val="00B0F0"/>
            </a:gs>
            <a:gs pos="75000">
              <a:srgbClr val="33CCFF"/>
            </a:gs>
            <a:gs pos="100000">
              <a:schemeClr val="accent1">
                <a:lumMod val="20000"/>
                <a:lumOff val="80000"/>
              </a:schemeClr>
            </a:gs>
          </a:gsLst>
          <a:path path="shape">
            <a:fillToRect l="50000" t="50000" r="50000" b="50000"/>
          </a:path>
          <a:tileRect/>
        </a:gradFill>
        <a:ln w="28575">
          <a:solidFill>
            <a:schemeClr val="bg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ru-RU"/>
        </a:p>
      </dgm:t>
    </dgm:pt>
    <dgm:pt modelId="{9FE20F71-1CFE-4269-B680-73AF250894F8}" type="pres">
      <dgm:prSet presAssocID="{9FD89601-375B-4159-866C-5859AF47093C}" presName="leftArrowText" presStyleLbl="node1" presStyleIdx="0" presStyleCnt="1" custScaleX="110199" custScaleY="1414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6739F2-1B86-494D-9EA1-2DD83FF5C853}" type="pres">
      <dgm:prSet presAssocID="{9FD89601-375B-4159-866C-5859AF47093C}" presName="rightArrowText" presStyleLbl="node1" presStyleIdx="0" presStyleCnt="1" custScaleX="108141" custScaleY="1333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94C6DF-CE7D-4F58-BB7C-7A7C7E6C650D}" srcId="{9FD89601-375B-4159-866C-5859AF47093C}" destId="{3AEC1F19-CBAE-492E-A67E-904C4287103E}" srcOrd="0" destOrd="0" parTransId="{D1CDFA59-A576-4554-913B-A756F6FB1616}" sibTransId="{2F34857B-BDB3-4443-B1E1-31465D15E2AF}"/>
    <dgm:cxn modelId="{E57D5D39-1471-4A36-9EFF-C66B2D3C256E}" srcId="{9FD89601-375B-4159-866C-5859AF47093C}" destId="{55C7B5B0-6700-4AC9-BFFC-3FD068EF3451}" srcOrd="1" destOrd="0" parTransId="{48985C49-9902-4C8A-B7F2-82463E7F07C6}" sibTransId="{660FE3F1-8CD1-4920-B8E2-B0278137FBE4}"/>
    <dgm:cxn modelId="{8CEB3463-A8D7-451A-A9F2-5A22D32B78AF}" type="presOf" srcId="{55C7B5B0-6700-4AC9-BFFC-3FD068EF3451}" destId="{B86739F2-1B86-494D-9EA1-2DD83FF5C853}" srcOrd="0" destOrd="0" presId="urn:microsoft.com/office/officeart/2005/8/layout/arrow6"/>
    <dgm:cxn modelId="{019494A8-A494-4B7A-B41C-0A9E6ECC420A}" type="presOf" srcId="{3AEC1F19-CBAE-492E-A67E-904C4287103E}" destId="{9FE20F71-1CFE-4269-B680-73AF250894F8}" srcOrd="0" destOrd="0" presId="urn:microsoft.com/office/officeart/2005/8/layout/arrow6"/>
    <dgm:cxn modelId="{3AA344D0-9291-46FF-B438-AACF2E480127}" type="presOf" srcId="{9FD89601-375B-4159-866C-5859AF47093C}" destId="{0E2BEE62-7543-485C-BCEC-16D85DA23B24}" srcOrd="0" destOrd="0" presId="urn:microsoft.com/office/officeart/2005/8/layout/arrow6"/>
    <dgm:cxn modelId="{7141F6F4-D99A-4580-888F-6A3F6C3B04EE}" type="presParOf" srcId="{0E2BEE62-7543-485C-BCEC-16D85DA23B24}" destId="{52A500F6-D786-471B-AE57-88E5C887D4E6}" srcOrd="0" destOrd="0" presId="urn:microsoft.com/office/officeart/2005/8/layout/arrow6"/>
    <dgm:cxn modelId="{AE293672-3549-4A6B-B4C3-0BDF1177635C}" type="presParOf" srcId="{0E2BEE62-7543-485C-BCEC-16D85DA23B24}" destId="{9FE20F71-1CFE-4269-B680-73AF250894F8}" srcOrd="1" destOrd="0" presId="urn:microsoft.com/office/officeart/2005/8/layout/arrow6"/>
    <dgm:cxn modelId="{7948B01A-451F-4471-A8A4-20459E905013}" type="presParOf" srcId="{0E2BEE62-7543-485C-BCEC-16D85DA23B24}" destId="{B86739F2-1B86-494D-9EA1-2DD83FF5C853}" srcOrd="2" destOrd="0" presId="urn:microsoft.com/office/officeart/2005/8/layout/arrow6"/>
  </dgm:cxnLst>
  <dgm:bg/>
  <dgm:whole>
    <a:effectLst/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9280EEA-3729-4EBD-9781-E853C21D5624}" type="doc">
      <dgm:prSet loTypeId="urn:microsoft.com/office/officeart/2005/8/layout/hierarchy1" loCatId="hierarchy" qsTypeId="urn:microsoft.com/office/officeart/2005/8/quickstyle/simple1#13" qsCatId="simple" csTypeId="urn:microsoft.com/office/officeart/2005/8/colors/accent1_2#13" csCatId="accent1" phldr="1"/>
      <dgm:spPr/>
      <dgm:t>
        <a:bodyPr/>
        <a:lstStyle/>
        <a:p>
          <a:endParaRPr lang="ru-RU"/>
        </a:p>
      </dgm:t>
    </dgm:pt>
    <dgm:pt modelId="{87632815-F895-4C7F-8D4C-49E89C2A129E}">
      <dgm:prSet phldrT="[Текст]" custT="1"/>
      <dgm:spPr>
        <a:ln>
          <a:solidFill>
            <a:srgbClr val="068809"/>
          </a:solidFill>
        </a:ln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400" dirty="0" smtClean="0"/>
            <a:t>Решение комиссии</a:t>
          </a:r>
          <a:endParaRPr lang="ru-RU" sz="2400" dirty="0"/>
        </a:p>
      </dgm:t>
    </dgm:pt>
    <dgm:pt modelId="{B4EC2C79-33CE-4184-B5DA-9122B9489EA1}" type="parTrans" cxnId="{617DE9F6-FC6F-4E80-8A0A-481FCAA4773D}">
      <dgm:prSet/>
      <dgm:spPr/>
      <dgm:t>
        <a:bodyPr/>
        <a:lstStyle/>
        <a:p>
          <a:endParaRPr lang="ru-RU"/>
        </a:p>
      </dgm:t>
    </dgm:pt>
    <dgm:pt modelId="{C57C4E67-22FF-4262-A108-49E4E269B4A6}" type="sibTrans" cxnId="{617DE9F6-FC6F-4E80-8A0A-481FCAA4773D}">
      <dgm:prSet/>
      <dgm:spPr/>
      <dgm:t>
        <a:bodyPr/>
        <a:lstStyle/>
        <a:p>
          <a:endParaRPr lang="ru-RU"/>
        </a:p>
      </dgm:t>
    </dgm:pt>
    <dgm:pt modelId="{D480952D-15E1-40E6-B2CE-9A7AAF8D0ADD}">
      <dgm:prSet phldrT="[Текст]" custT="1"/>
      <dgm:spPr>
        <a:ln>
          <a:solidFill>
            <a:schemeClr val="accent2">
              <a:lumMod val="75000"/>
            </a:schemeClr>
          </a:solidFill>
        </a:ln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Соответствует  занимаемой  должности  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–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  в  том  случае,  если педагог набрал 4 и более балла</a:t>
          </a:r>
          <a:endParaRPr lang="ru-RU" sz="2000" dirty="0"/>
        </a:p>
      </dgm:t>
    </dgm:pt>
    <dgm:pt modelId="{7E46FBDA-9E30-4088-B411-83A7D3534A5B}" type="parTrans" cxnId="{81145D78-B701-4FC2-A3C2-3250D66BEE74}">
      <dgm:prSet/>
      <dgm:spPr>
        <a:ln>
          <a:solidFill>
            <a:srgbClr val="068809"/>
          </a:solidFill>
        </a:ln>
      </dgm:spPr>
      <dgm:t>
        <a:bodyPr/>
        <a:lstStyle/>
        <a:p>
          <a:endParaRPr lang="ru-RU"/>
        </a:p>
      </dgm:t>
    </dgm:pt>
    <dgm:pt modelId="{E33F7D11-4B1C-440B-A49E-7B783C7ACF95}" type="sibTrans" cxnId="{81145D78-B701-4FC2-A3C2-3250D66BEE74}">
      <dgm:prSet/>
      <dgm:spPr/>
      <dgm:t>
        <a:bodyPr/>
        <a:lstStyle/>
        <a:p>
          <a:endParaRPr lang="ru-RU"/>
        </a:p>
      </dgm:t>
    </dgm:pt>
    <dgm:pt modelId="{822FC9DD-96E8-462D-85ED-1F4331C0A178}">
      <dgm:prSet phldrT="[Текст]" custT="1"/>
      <dgm:spPr>
        <a:ln>
          <a:solidFill>
            <a:schemeClr val="accent2">
              <a:lumMod val="75000"/>
            </a:schemeClr>
          </a:solidFill>
        </a:ln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Не  соответствует  занимаемой  должности  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–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  если  педагог  набрал менее  4-х баллов </a:t>
          </a:r>
        </a:p>
      </dgm:t>
    </dgm:pt>
    <dgm:pt modelId="{4FD7E82D-E6D2-48B2-889D-ABF508683F65}" type="parTrans" cxnId="{B81A8B7F-125C-49DB-A99A-6AD31BFCC43E}">
      <dgm:prSet/>
      <dgm:spPr>
        <a:ln>
          <a:solidFill>
            <a:srgbClr val="068809"/>
          </a:solidFill>
        </a:ln>
      </dgm:spPr>
      <dgm:t>
        <a:bodyPr/>
        <a:lstStyle/>
        <a:p>
          <a:endParaRPr lang="ru-RU"/>
        </a:p>
      </dgm:t>
    </dgm:pt>
    <dgm:pt modelId="{6440BF40-EBA4-437A-8CB3-EFA741957487}" type="sibTrans" cxnId="{B81A8B7F-125C-49DB-A99A-6AD31BFCC43E}">
      <dgm:prSet/>
      <dgm:spPr/>
      <dgm:t>
        <a:bodyPr/>
        <a:lstStyle/>
        <a:p>
          <a:endParaRPr lang="ru-RU"/>
        </a:p>
      </dgm:t>
    </dgm:pt>
    <dgm:pt modelId="{A0832D79-B722-47B0-8801-4D289DAEA26E}" type="pres">
      <dgm:prSet presAssocID="{99280EEA-3729-4EBD-9781-E853C21D562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1346721-FCCC-4917-A281-B4865EFBD0C7}" type="pres">
      <dgm:prSet presAssocID="{87632815-F895-4C7F-8D4C-49E89C2A129E}" presName="hierRoot1" presStyleCnt="0"/>
      <dgm:spPr/>
    </dgm:pt>
    <dgm:pt modelId="{4C340F72-B245-4346-AEF7-CB4FA6338ED1}" type="pres">
      <dgm:prSet presAssocID="{87632815-F895-4C7F-8D4C-49E89C2A129E}" presName="composite" presStyleCnt="0"/>
      <dgm:spPr/>
    </dgm:pt>
    <dgm:pt modelId="{B0AF9AC1-E096-4FC7-9E1A-5579B14135CC}" type="pres">
      <dgm:prSet presAssocID="{87632815-F895-4C7F-8D4C-49E89C2A129E}" presName="background" presStyleLbl="node0" presStyleIdx="0" presStyleCnt="1"/>
      <dgm:spPr>
        <a:solidFill>
          <a:srgbClr val="00B050"/>
        </a:solidFill>
        <a:ln>
          <a:solidFill>
            <a:srgbClr val="068809"/>
          </a:solidFill>
        </a:ln>
        <a:scene3d>
          <a:camera prst="orthographicFront"/>
          <a:lightRig rig="threePt" dir="t"/>
        </a:scene3d>
        <a:sp3d>
          <a:bevelT prst="angle"/>
        </a:sp3d>
      </dgm:spPr>
    </dgm:pt>
    <dgm:pt modelId="{25D53151-CEED-4FFB-B667-40EAEE3EA3BB}" type="pres">
      <dgm:prSet presAssocID="{87632815-F895-4C7F-8D4C-49E89C2A129E}" presName="text" presStyleLbl="fgAcc0" presStyleIdx="0" presStyleCnt="1" custScaleX="191331" custScaleY="391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D065A5-4728-4E67-B25C-22FFE5DAC1F2}" type="pres">
      <dgm:prSet presAssocID="{87632815-F895-4C7F-8D4C-49E89C2A129E}" presName="hierChild2" presStyleCnt="0"/>
      <dgm:spPr/>
    </dgm:pt>
    <dgm:pt modelId="{17C9A2CD-97BD-4C55-907D-341E5E0E4BD2}" type="pres">
      <dgm:prSet presAssocID="{7E46FBDA-9E30-4088-B411-83A7D3534A5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7E7BDDA9-C45E-48C7-BF6D-BF402EAD81B1}" type="pres">
      <dgm:prSet presAssocID="{D480952D-15E1-40E6-B2CE-9A7AAF8D0ADD}" presName="hierRoot2" presStyleCnt="0"/>
      <dgm:spPr/>
    </dgm:pt>
    <dgm:pt modelId="{11934197-817A-4342-82FB-2C6ABD2DF924}" type="pres">
      <dgm:prSet presAssocID="{D480952D-15E1-40E6-B2CE-9A7AAF8D0ADD}" presName="composite2" presStyleCnt="0"/>
      <dgm:spPr/>
    </dgm:pt>
    <dgm:pt modelId="{9B98B647-A7F0-4284-999E-229096472495}" type="pres">
      <dgm:prSet presAssocID="{D480952D-15E1-40E6-B2CE-9A7AAF8D0ADD}" presName="background2" presStyleLbl="node2" presStyleIdx="0" presStyleCnt="2"/>
      <dgm:spPr>
        <a:solidFill>
          <a:schemeClr val="accent2"/>
        </a:solidFill>
        <a:scene3d>
          <a:camera prst="orthographicFront"/>
          <a:lightRig rig="threePt" dir="t"/>
        </a:scene3d>
        <a:sp3d>
          <a:bevelT prst="angle"/>
        </a:sp3d>
      </dgm:spPr>
    </dgm:pt>
    <dgm:pt modelId="{7D5C628F-6C69-4BC3-93CF-E6189B1D428E}" type="pres">
      <dgm:prSet presAssocID="{D480952D-15E1-40E6-B2CE-9A7AAF8D0ADD}" presName="text2" presStyleLbl="fgAcc2" presStyleIdx="0" presStyleCnt="2" custScaleX="148157" custScaleY="623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DE4581-C026-444B-8AEF-C1FA08C21293}" type="pres">
      <dgm:prSet presAssocID="{D480952D-15E1-40E6-B2CE-9A7AAF8D0ADD}" presName="hierChild3" presStyleCnt="0"/>
      <dgm:spPr/>
    </dgm:pt>
    <dgm:pt modelId="{30F5F4C7-606B-4401-BD89-9C899EA2BBA8}" type="pres">
      <dgm:prSet presAssocID="{4FD7E82D-E6D2-48B2-889D-ABF508683F6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310218C8-CE1E-40E9-8F4B-00F805BD078E}" type="pres">
      <dgm:prSet presAssocID="{822FC9DD-96E8-462D-85ED-1F4331C0A178}" presName="hierRoot2" presStyleCnt="0"/>
      <dgm:spPr/>
    </dgm:pt>
    <dgm:pt modelId="{92E42E63-5129-47A0-8F0D-19E580F4EECE}" type="pres">
      <dgm:prSet presAssocID="{822FC9DD-96E8-462D-85ED-1F4331C0A178}" presName="composite2" presStyleCnt="0"/>
      <dgm:spPr/>
    </dgm:pt>
    <dgm:pt modelId="{CBEA1592-0FD1-4E55-9BEB-8393654C825F}" type="pres">
      <dgm:prSet presAssocID="{822FC9DD-96E8-462D-85ED-1F4331C0A178}" presName="background2" presStyleLbl="node2" presStyleIdx="1" presStyleCnt="2"/>
      <dgm:spPr>
        <a:solidFill>
          <a:schemeClr val="accent2"/>
        </a:solidFill>
        <a:scene3d>
          <a:camera prst="orthographicFront"/>
          <a:lightRig rig="threePt" dir="t"/>
        </a:scene3d>
        <a:sp3d>
          <a:bevelT prst="angle"/>
        </a:sp3d>
      </dgm:spPr>
    </dgm:pt>
    <dgm:pt modelId="{3335D789-8F56-4A87-B15E-4D366550CBB9}" type="pres">
      <dgm:prSet presAssocID="{822FC9DD-96E8-462D-85ED-1F4331C0A178}" presName="text2" presStyleLbl="fgAcc2" presStyleIdx="1" presStyleCnt="2" custScaleX="141707" custScaleY="623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0A0788-B8D3-4E8C-90B5-FDCC3AF66120}" type="pres">
      <dgm:prSet presAssocID="{822FC9DD-96E8-462D-85ED-1F4331C0A178}" presName="hierChild3" presStyleCnt="0"/>
      <dgm:spPr/>
    </dgm:pt>
  </dgm:ptLst>
  <dgm:cxnLst>
    <dgm:cxn modelId="{095EB905-A80D-4046-A8F9-E26CD9748872}" type="presOf" srcId="{99280EEA-3729-4EBD-9781-E853C21D5624}" destId="{A0832D79-B722-47B0-8801-4D289DAEA26E}" srcOrd="0" destOrd="0" presId="urn:microsoft.com/office/officeart/2005/8/layout/hierarchy1"/>
    <dgm:cxn modelId="{B81A8B7F-125C-49DB-A99A-6AD31BFCC43E}" srcId="{87632815-F895-4C7F-8D4C-49E89C2A129E}" destId="{822FC9DD-96E8-462D-85ED-1F4331C0A178}" srcOrd="1" destOrd="0" parTransId="{4FD7E82D-E6D2-48B2-889D-ABF508683F65}" sibTransId="{6440BF40-EBA4-437A-8CB3-EFA741957487}"/>
    <dgm:cxn modelId="{1D25F57C-C733-4652-BEEB-970855109B4C}" type="presOf" srcId="{822FC9DD-96E8-462D-85ED-1F4331C0A178}" destId="{3335D789-8F56-4A87-B15E-4D366550CBB9}" srcOrd="0" destOrd="0" presId="urn:microsoft.com/office/officeart/2005/8/layout/hierarchy1"/>
    <dgm:cxn modelId="{5F1B1230-AF7E-4D81-BA66-2D1CA57DDEA6}" type="presOf" srcId="{4FD7E82D-E6D2-48B2-889D-ABF508683F65}" destId="{30F5F4C7-606B-4401-BD89-9C899EA2BBA8}" srcOrd="0" destOrd="0" presId="urn:microsoft.com/office/officeart/2005/8/layout/hierarchy1"/>
    <dgm:cxn modelId="{617DE9F6-FC6F-4E80-8A0A-481FCAA4773D}" srcId="{99280EEA-3729-4EBD-9781-E853C21D5624}" destId="{87632815-F895-4C7F-8D4C-49E89C2A129E}" srcOrd="0" destOrd="0" parTransId="{B4EC2C79-33CE-4184-B5DA-9122B9489EA1}" sibTransId="{C57C4E67-22FF-4262-A108-49E4E269B4A6}"/>
    <dgm:cxn modelId="{9B13445D-EB30-47C5-B4A3-4248EAF68993}" type="presOf" srcId="{D480952D-15E1-40E6-B2CE-9A7AAF8D0ADD}" destId="{7D5C628F-6C69-4BC3-93CF-E6189B1D428E}" srcOrd="0" destOrd="0" presId="urn:microsoft.com/office/officeart/2005/8/layout/hierarchy1"/>
    <dgm:cxn modelId="{81145D78-B701-4FC2-A3C2-3250D66BEE74}" srcId="{87632815-F895-4C7F-8D4C-49E89C2A129E}" destId="{D480952D-15E1-40E6-B2CE-9A7AAF8D0ADD}" srcOrd="0" destOrd="0" parTransId="{7E46FBDA-9E30-4088-B411-83A7D3534A5B}" sibTransId="{E33F7D11-4B1C-440B-A49E-7B783C7ACF95}"/>
    <dgm:cxn modelId="{E12A407C-DA59-43CF-B5CE-2F8B7D3CB2DB}" type="presOf" srcId="{7E46FBDA-9E30-4088-B411-83A7D3534A5B}" destId="{17C9A2CD-97BD-4C55-907D-341E5E0E4BD2}" srcOrd="0" destOrd="0" presId="urn:microsoft.com/office/officeart/2005/8/layout/hierarchy1"/>
    <dgm:cxn modelId="{FEC997E9-8BAC-4672-9077-1790F09F834C}" type="presOf" srcId="{87632815-F895-4C7F-8D4C-49E89C2A129E}" destId="{25D53151-CEED-4FFB-B667-40EAEE3EA3BB}" srcOrd="0" destOrd="0" presId="urn:microsoft.com/office/officeart/2005/8/layout/hierarchy1"/>
    <dgm:cxn modelId="{B3727DBC-CDED-4D59-B1A5-152C164EF4C8}" type="presParOf" srcId="{A0832D79-B722-47B0-8801-4D289DAEA26E}" destId="{E1346721-FCCC-4917-A281-B4865EFBD0C7}" srcOrd="0" destOrd="0" presId="urn:microsoft.com/office/officeart/2005/8/layout/hierarchy1"/>
    <dgm:cxn modelId="{C0C88263-FDB5-4ACF-ADF9-9E588363B62B}" type="presParOf" srcId="{E1346721-FCCC-4917-A281-B4865EFBD0C7}" destId="{4C340F72-B245-4346-AEF7-CB4FA6338ED1}" srcOrd="0" destOrd="0" presId="urn:microsoft.com/office/officeart/2005/8/layout/hierarchy1"/>
    <dgm:cxn modelId="{A1777F29-8B54-49C3-AB62-5DD38CCED419}" type="presParOf" srcId="{4C340F72-B245-4346-AEF7-CB4FA6338ED1}" destId="{B0AF9AC1-E096-4FC7-9E1A-5579B14135CC}" srcOrd="0" destOrd="0" presId="urn:microsoft.com/office/officeart/2005/8/layout/hierarchy1"/>
    <dgm:cxn modelId="{46499016-FB79-4BFF-8E2D-ADAEFF12263A}" type="presParOf" srcId="{4C340F72-B245-4346-AEF7-CB4FA6338ED1}" destId="{25D53151-CEED-4FFB-B667-40EAEE3EA3BB}" srcOrd="1" destOrd="0" presId="urn:microsoft.com/office/officeart/2005/8/layout/hierarchy1"/>
    <dgm:cxn modelId="{B3456607-277A-4366-88FF-67EC18A11B2A}" type="presParOf" srcId="{E1346721-FCCC-4917-A281-B4865EFBD0C7}" destId="{95D065A5-4728-4E67-B25C-22FFE5DAC1F2}" srcOrd="1" destOrd="0" presId="urn:microsoft.com/office/officeart/2005/8/layout/hierarchy1"/>
    <dgm:cxn modelId="{4E58B9A1-7E92-47D6-A87D-BD2D66406E4D}" type="presParOf" srcId="{95D065A5-4728-4E67-B25C-22FFE5DAC1F2}" destId="{17C9A2CD-97BD-4C55-907D-341E5E0E4BD2}" srcOrd="0" destOrd="0" presId="urn:microsoft.com/office/officeart/2005/8/layout/hierarchy1"/>
    <dgm:cxn modelId="{8F76F0BF-1A47-4D06-9EBD-174FC472B25B}" type="presParOf" srcId="{95D065A5-4728-4E67-B25C-22FFE5DAC1F2}" destId="{7E7BDDA9-C45E-48C7-BF6D-BF402EAD81B1}" srcOrd="1" destOrd="0" presId="urn:microsoft.com/office/officeart/2005/8/layout/hierarchy1"/>
    <dgm:cxn modelId="{65142163-32AF-4EAD-8EDF-C01EFA480B13}" type="presParOf" srcId="{7E7BDDA9-C45E-48C7-BF6D-BF402EAD81B1}" destId="{11934197-817A-4342-82FB-2C6ABD2DF924}" srcOrd="0" destOrd="0" presId="urn:microsoft.com/office/officeart/2005/8/layout/hierarchy1"/>
    <dgm:cxn modelId="{2772F6A6-E762-4BC1-955B-B732BB1EF011}" type="presParOf" srcId="{11934197-817A-4342-82FB-2C6ABD2DF924}" destId="{9B98B647-A7F0-4284-999E-229096472495}" srcOrd="0" destOrd="0" presId="urn:microsoft.com/office/officeart/2005/8/layout/hierarchy1"/>
    <dgm:cxn modelId="{38586254-A351-4568-B6BD-C12B253816C4}" type="presParOf" srcId="{11934197-817A-4342-82FB-2C6ABD2DF924}" destId="{7D5C628F-6C69-4BC3-93CF-E6189B1D428E}" srcOrd="1" destOrd="0" presId="urn:microsoft.com/office/officeart/2005/8/layout/hierarchy1"/>
    <dgm:cxn modelId="{426FBAF4-B821-4080-83ED-882C9E61CA72}" type="presParOf" srcId="{7E7BDDA9-C45E-48C7-BF6D-BF402EAD81B1}" destId="{3ADE4581-C026-444B-8AEF-C1FA08C21293}" srcOrd="1" destOrd="0" presId="urn:microsoft.com/office/officeart/2005/8/layout/hierarchy1"/>
    <dgm:cxn modelId="{83D4C959-5C6E-40DB-9AF3-95939B1802C0}" type="presParOf" srcId="{95D065A5-4728-4E67-B25C-22FFE5DAC1F2}" destId="{30F5F4C7-606B-4401-BD89-9C899EA2BBA8}" srcOrd="2" destOrd="0" presId="urn:microsoft.com/office/officeart/2005/8/layout/hierarchy1"/>
    <dgm:cxn modelId="{8743623A-0E69-4EAD-A9F8-08A108089D0F}" type="presParOf" srcId="{95D065A5-4728-4E67-B25C-22FFE5DAC1F2}" destId="{310218C8-CE1E-40E9-8F4B-00F805BD078E}" srcOrd="3" destOrd="0" presId="urn:microsoft.com/office/officeart/2005/8/layout/hierarchy1"/>
    <dgm:cxn modelId="{92BB4AC1-C2FC-4223-9167-0CAADCD1FB3E}" type="presParOf" srcId="{310218C8-CE1E-40E9-8F4B-00F805BD078E}" destId="{92E42E63-5129-47A0-8F0D-19E580F4EECE}" srcOrd="0" destOrd="0" presId="urn:microsoft.com/office/officeart/2005/8/layout/hierarchy1"/>
    <dgm:cxn modelId="{508720F4-C1ED-4145-A833-2617252A1E69}" type="presParOf" srcId="{92E42E63-5129-47A0-8F0D-19E580F4EECE}" destId="{CBEA1592-0FD1-4E55-9BEB-8393654C825F}" srcOrd="0" destOrd="0" presId="urn:microsoft.com/office/officeart/2005/8/layout/hierarchy1"/>
    <dgm:cxn modelId="{674BDEC3-0CF6-4C15-9F58-A9369E64F955}" type="presParOf" srcId="{92E42E63-5129-47A0-8F0D-19E580F4EECE}" destId="{3335D789-8F56-4A87-B15E-4D366550CBB9}" srcOrd="1" destOrd="0" presId="urn:microsoft.com/office/officeart/2005/8/layout/hierarchy1"/>
    <dgm:cxn modelId="{ABD7928B-4214-482D-ABCA-19F762B7565F}" type="presParOf" srcId="{310218C8-CE1E-40E9-8F4B-00F805BD078E}" destId="{E20A0788-B8D3-4E8C-90B5-FDCC3AF6612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14" qsCatId="simple" csTypeId="urn:microsoft.com/office/officeart/2005/8/colors/accent1_2#14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недовольство 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400" dirty="0" smtClean="0"/>
            <a:t>отрицательное отношение к кому-нибудь или чему-нибудь</a:t>
          </a:r>
          <a:endParaRPr lang="ru-RU" sz="24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E21C2B2C-9C95-441B-928E-5EFF257170EA}" type="presOf" srcId="{31661C59-01EA-4A25-B4D8-D52CD458B4DB}" destId="{9F5D4B48-00CB-491B-8607-CDEB995A1CC3}" srcOrd="0" destOrd="0" presId="urn:microsoft.com/office/officeart/2005/8/layout/vList5"/>
    <dgm:cxn modelId="{1E681504-5BC4-44D2-AB7A-0531CE3E7D22}" type="presOf" srcId="{466F7C70-0909-4078-8DFF-E97FC665E089}" destId="{F0EF2721-652B-4D96-A837-43D19740CC8C}" srcOrd="0" destOrd="0" presId="urn:microsoft.com/office/officeart/2005/8/layout/vList5"/>
    <dgm:cxn modelId="{7A886BF3-28E6-41B9-8F42-AF480ECE2486}" type="presOf" srcId="{614CA835-8CE3-438B-9C87-BEBF577C7E35}" destId="{FEFB43A0-08F1-4E3D-B365-A18CDE907B73}" srcOrd="0" destOrd="0" presId="urn:microsoft.com/office/officeart/2005/8/layout/vList5"/>
    <dgm:cxn modelId="{3D98EFF8-97F3-4FB6-A040-59CFF5D5545F}" type="presParOf" srcId="{FEFB43A0-08F1-4E3D-B365-A18CDE907B73}" destId="{A9285B3E-26FE-427E-BDAA-F31C6F145DBE}" srcOrd="0" destOrd="0" presId="urn:microsoft.com/office/officeart/2005/8/layout/vList5"/>
    <dgm:cxn modelId="{CC2C3884-A645-4DEC-B593-762BE10D7C43}" type="presParOf" srcId="{A9285B3E-26FE-427E-BDAA-F31C6F145DBE}" destId="{9F5D4B48-00CB-491B-8607-CDEB995A1CC3}" srcOrd="0" destOrd="0" presId="urn:microsoft.com/office/officeart/2005/8/layout/vList5"/>
    <dgm:cxn modelId="{AD7EBB19-986A-4643-BB9E-09E75AFEFDA4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15" qsCatId="simple" csTypeId="urn:microsoft.com/office/officeart/2005/8/colors/accent1_2#15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rgbClr val="00B050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разногласие</a:t>
          </a: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400" dirty="0" smtClean="0"/>
            <a:t>отсутствие согласия из-за несходства во мнениях, взглядах</a:t>
          </a:r>
          <a:endParaRPr lang="ru-RU" sz="24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6C2726-5144-4EBA-B8B7-0F0240D3A3EC}" type="presOf" srcId="{466F7C70-0909-4078-8DFF-E97FC665E089}" destId="{F0EF2721-652B-4D96-A837-43D19740CC8C}" srcOrd="0" destOrd="0" presId="urn:microsoft.com/office/officeart/2005/8/layout/vList5"/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231F9F0B-D976-4902-AD4C-F5142BFD18D7}" type="presOf" srcId="{31661C59-01EA-4A25-B4D8-D52CD458B4DB}" destId="{9F5D4B48-00CB-491B-8607-CDEB995A1CC3}" srcOrd="0" destOrd="0" presId="urn:microsoft.com/office/officeart/2005/8/layout/vList5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CA311F32-E7C2-4650-A3FC-FB8867131F52}" type="presOf" srcId="{614CA835-8CE3-438B-9C87-BEBF577C7E35}" destId="{FEFB43A0-08F1-4E3D-B365-A18CDE907B73}" srcOrd="0" destOrd="0" presId="urn:microsoft.com/office/officeart/2005/8/layout/vList5"/>
    <dgm:cxn modelId="{0D457B87-B78C-4363-BD00-C722B58E6C79}" type="presParOf" srcId="{FEFB43A0-08F1-4E3D-B365-A18CDE907B73}" destId="{A9285B3E-26FE-427E-BDAA-F31C6F145DBE}" srcOrd="0" destOrd="0" presId="urn:microsoft.com/office/officeart/2005/8/layout/vList5"/>
    <dgm:cxn modelId="{87F0CCC5-1DDE-4598-8DCB-90BBE6EC3523}" type="presParOf" srcId="{A9285B3E-26FE-427E-BDAA-F31C6F145DBE}" destId="{9F5D4B48-00CB-491B-8607-CDEB995A1CC3}" srcOrd="0" destOrd="0" presId="urn:microsoft.com/office/officeart/2005/8/layout/vList5"/>
    <dgm:cxn modelId="{EC51A7AF-835D-4F12-9BE5-E19CA111AD33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16" qsCatId="simple" csTypeId="urn:microsoft.com/office/officeart/2005/8/colors/accent1_2#16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chemeClr val="accent6">
            <a:lumMod val="50000"/>
          </a:schemeClr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противодейст-вие</a:t>
          </a:r>
          <a:endParaRPr lang="ru-RU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400" dirty="0" smtClean="0"/>
            <a:t>действие, препятствующее другому действию</a:t>
          </a:r>
          <a:endParaRPr lang="ru-RU" sz="24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3697B7D1-FC43-48C2-AE93-F182B940D06C}" type="presOf" srcId="{466F7C70-0909-4078-8DFF-E97FC665E089}" destId="{F0EF2721-652B-4D96-A837-43D19740CC8C}" srcOrd="0" destOrd="0" presId="urn:microsoft.com/office/officeart/2005/8/layout/vList5"/>
    <dgm:cxn modelId="{53848A4F-EDBA-4C20-A278-B307374E6226}" type="presOf" srcId="{614CA835-8CE3-438B-9C87-BEBF577C7E35}" destId="{FEFB43A0-08F1-4E3D-B365-A18CDE907B73}" srcOrd="0" destOrd="0" presId="urn:microsoft.com/office/officeart/2005/8/layout/vList5"/>
    <dgm:cxn modelId="{B830B926-A2B3-484B-A357-1D5321FD3ED4}" type="presOf" srcId="{31661C59-01EA-4A25-B4D8-D52CD458B4DB}" destId="{9F5D4B48-00CB-491B-8607-CDEB995A1CC3}" srcOrd="0" destOrd="0" presId="urn:microsoft.com/office/officeart/2005/8/layout/vList5"/>
    <dgm:cxn modelId="{EE05F865-B9C9-4A45-810A-BE2C86B19F3D}" type="presParOf" srcId="{FEFB43A0-08F1-4E3D-B365-A18CDE907B73}" destId="{A9285B3E-26FE-427E-BDAA-F31C6F145DBE}" srcOrd="0" destOrd="0" presId="urn:microsoft.com/office/officeart/2005/8/layout/vList5"/>
    <dgm:cxn modelId="{F5F0EA02-280F-408A-A010-D7E2B81075E2}" type="presParOf" srcId="{A9285B3E-26FE-427E-BDAA-F31C6F145DBE}" destId="{9F5D4B48-00CB-491B-8607-CDEB995A1CC3}" srcOrd="0" destOrd="0" presId="urn:microsoft.com/office/officeart/2005/8/layout/vList5"/>
    <dgm:cxn modelId="{C0DABB97-9B4E-4BAC-8B51-99CBACA13E00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17" qsCatId="simple" csTypeId="urn:microsoft.com/office/officeart/2005/8/colors/accent1_2#17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rgbClr val="7030A0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противостояние</a:t>
          </a: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400" dirty="0" smtClean="0"/>
            <a:t>сопротивление действию кого-нибудь, чего-нибудь</a:t>
          </a:r>
          <a:endParaRPr lang="ru-RU" sz="24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E418D046-EC7E-420F-A020-9D0708A8C747}" type="presOf" srcId="{31661C59-01EA-4A25-B4D8-D52CD458B4DB}" destId="{9F5D4B48-00CB-491B-8607-CDEB995A1CC3}" srcOrd="0" destOrd="0" presId="urn:microsoft.com/office/officeart/2005/8/layout/vList5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8515CC63-1A61-4A9D-AC65-33932049F4C4}" type="presOf" srcId="{614CA835-8CE3-438B-9C87-BEBF577C7E35}" destId="{FEFB43A0-08F1-4E3D-B365-A18CDE907B73}" srcOrd="0" destOrd="0" presId="urn:microsoft.com/office/officeart/2005/8/layout/vList5"/>
    <dgm:cxn modelId="{DE71950B-AA4E-4BF6-8C17-3C89380D1863}" type="presOf" srcId="{466F7C70-0909-4078-8DFF-E97FC665E089}" destId="{F0EF2721-652B-4D96-A837-43D19740CC8C}" srcOrd="0" destOrd="0" presId="urn:microsoft.com/office/officeart/2005/8/layout/vList5"/>
    <dgm:cxn modelId="{175C3280-3003-4371-8A15-F090D08DF439}" type="presParOf" srcId="{FEFB43A0-08F1-4E3D-B365-A18CDE907B73}" destId="{A9285B3E-26FE-427E-BDAA-F31C6F145DBE}" srcOrd="0" destOrd="0" presId="urn:microsoft.com/office/officeart/2005/8/layout/vList5"/>
    <dgm:cxn modelId="{2D193189-C55E-4677-93F6-A595823DAC2C}" type="presParOf" srcId="{A9285B3E-26FE-427E-BDAA-F31C6F145DBE}" destId="{9F5D4B48-00CB-491B-8607-CDEB995A1CC3}" srcOrd="0" destOrd="0" presId="urn:microsoft.com/office/officeart/2005/8/layout/vList5"/>
    <dgm:cxn modelId="{8C7969C5-FF4A-441D-A2F8-D566E8948163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18" qsCatId="simple" csTypeId="urn:microsoft.com/office/officeart/2005/8/colors/accent1_2#18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rgbClr val="CC1F12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разрыв</a:t>
          </a: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400" dirty="0" smtClean="0"/>
            <a:t>нарушение связи, согласованности между чем-нибудь, кем-нибудь</a:t>
          </a:r>
          <a:endParaRPr lang="ru-RU" sz="24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34D0E6E2-73ED-414A-AEF1-2C465241AC09}" type="presOf" srcId="{31661C59-01EA-4A25-B4D8-D52CD458B4DB}" destId="{9F5D4B48-00CB-491B-8607-CDEB995A1CC3}" srcOrd="0" destOrd="0" presId="urn:microsoft.com/office/officeart/2005/8/layout/vList5"/>
    <dgm:cxn modelId="{C66E0701-66DE-41D9-A776-D033B025F60B}" type="presOf" srcId="{466F7C70-0909-4078-8DFF-E97FC665E089}" destId="{F0EF2721-652B-4D96-A837-43D19740CC8C}" srcOrd="0" destOrd="0" presId="urn:microsoft.com/office/officeart/2005/8/layout/vList5"/>
    <dgm:cxn modelId="{4F7FF99A-5A5D-46B6-986A-8EF0E62147EB}" type="presOf" srcId="{614CA835-8CE3-438B-9C87-BEBF577C7E35}" destId="{FEFB43A0-08F1-4E3D-B365-A18CDE907B73}" srcOrd="0" destOrd="0" presId="urn:microsoft.com/office/officeart/2005/8/layout/vList5"/>
    <dgm:cxn modelId="{50519D39-0EB0-427B-8808-876AF9D6F0C5}" type="presParOf" srcId="{FEFB43A0-08F1-4E3D-B365-A18CDE907B73}" destId="{A9285B3E-26FE-427E-BDAA-F31C6F145DBE}" srcOrd="0" destOrd="0" presId="urn:microsoft.com/office/officeart/2005/8/layout/vList5"/>
    <dgm:cxn modelId="{DB91D9B7-FCA6-47F5-81F8-4253D390C92B}" type="presParOf" srcId="{A9285B3E-26FE-427E-BDAA-F31C6F145DBE}" destId="{9F5D4B48-00CB-491B-8607-CDEB995A1CC3}" srcOrd="0" destOrd="0" presId="urn:microsoft.com/office/officeart/2005/8/layout/vList5"/>
    <dgm:cxn modelId="{96085D7C-BA89-4393-92E5-59B64515F34A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2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280EEA-3729-4EBD-9781-E853C21D5624}" type="doc">
      <dgm:prSet loTypeId="urn:microsoft.com/office/officeart/2005/8/layout/hierarchy1" loCatId="hierarchy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87632815-F895-4C7F-8D4C-49E89C2A129E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400" b="1" i="1" dirty="0" smtClean="0"/>
            <a:t>Варианты  проведения  письменного  квалификационного испытания  </a:t>
          </a:r>
          <a:endParaRPr lang="ru-RU" sz="2400" dirty="0"/>
        </a:p>
      </dgm:t>
    </dgm:pt>
    <dgm:pt modelId="{B4EC2C79-33CE-4184-B5DA-9122B9489EA1}" type="parTrans" cxnId="{617DE9F6-FC6F-4E80-8A0A-481FCAA4773D}">
      <dgm:prSet/>
      <dgm:spPr/>
      <dgm:t>
        <a:bodyPr/>
        <a:lstStyle/>
        <a:p>
          <a:endParaRPr lang="ru-RU"/>
        </a:p>
      </dgm:t>
    </dgm:pt>
    <dgm:pt modelId="{C57C4E67-22FF-4262-A108-49E4E269B4A6}" type="sibTrans" cxnId="{617DE9F6-FC6F-4E80-8A0A-481FCAA4773D}">
      <dgm:prSet/>
      <dgm:spPr/>
      <dgm:t>
        <a:bodyPr/>
        <a:lstStyle/>
        <a:p>
          <a:endParaRPr lang="ru-RU"/>
        </a:p>
      </dgm:t>
    </dgm:pt>
    <dgm:pt modelId="{D480952D-15E1-40E6-B2CE-9A7AAF8D0ADD}">
      <dgm:prSet phldrT="[Текст]" custT="1"/>
      <dgm:spPr>
        <a:ln>
          <a:solidFill>
            <a:schemeClr val="accent2">
              <a:lumMod val="75000"/>
            </a:schemeClr>
          </a:solidFill>
        </a:ln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400" dirty="0" smtClean="0"/>
            <a:t>подготовка конспекта урока (занятия)  </a:t>
          </a:r>
          <a:endParaRPr lang="ru-RU" sz="2400" dirty="0"/>
        </a:p>
      </dgm:t>
    </dgm:pt>
    <dgm:pt modelId="{7E46FBDA-9E30-4088-B411-83A7D3534A5B}" type="parTrans" cxnId="{81145D78-B701-4FC2-A3C2-3250D66BEE74}">
      <dgm:prSet/>
      <dgm:spPr/>
      <dgm:t>
        <a:bodyPr/>
        <a:lstStyle/>
        <a:p>
          <a:endParaRPr lang="ru-RU"/>
        </a:p>
      </dgm:t>
    </dgm:pt>
    <dgm:pt modelId="{E33F7D11-4B1C-440B-A49E-7B783C7ACF95}" type="sibTrans" cxnId="{81145D78-B701-4FC2-A3C2-3250D66BEE74}">
      <dgm:prSet/>
      <dgm:spPr/>
      <dgm:t>
        <a:bodyPr/>
        <a:lstStyle/>
        <a:p>
          <a:endParaRPr lang="ru-RU"/>
        </a:p>
      </dgm:t>
    </dgm:pt>
    <dgm:pt modelId="{822FC9DD-96E8-462D-85ED-1F4331C0A178}">
      <dgm:prSet phldrT="[Текст]" custT="1"/>
      <dgm:spPr>
        <a:ln>
          <a:solidFill>
            <a:schemeClr val="accent2">
              <a:lumMod val="75000"/>
            </a:schemeClr>
          </a:solidFill>
        </a:ln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400" dirty="0" smtClean="0"/>
            <a:t>решение педагогических  ситуаций</a:t>
          </a:r>
          <a:endParaRPr lang="ru-RU" sz="2400" dirty="0"/>
        </a:p>
      </dgm:t>
    </dgm:pt>
    <dgm:pt modelId="{4FD7E82D-E6D2-48B2-889D-ABF508683F65}" type="parTrans" cxnId="{B81A8B7F-125C-49DB-A99A-6AD31BFCC43E}">
      <dgm:prSet/>
      <dgm:spPr/>
      <dgm:t>
        <a:bodyPr/>
        <a:lstStyle/>
        <a:p>
          <a:endParaRPr lang="ru-RU"/>
        </a:p>
      </dgm:t>
    </dgm:pt>
    <dgm:pt modelId="{6440BF40-EBA4-437A-8CB3-EFA741957487}" type="sibTrans" cxnId="{B81A8B7F-125C-49DB-A99A-6AD31BFCC43E}">
      <dgm:prSet/>
      <dgm:spPr/>
      <dgm:t>
        <a:bodyPr/>
        <a:lstStyle/>
        <a:p>
          <a:endParaRPr lang="ru-RU"/>
        </a:p>
      </dgm:t>
    </dgm:pt>
    <dgm:pt modelId="{A0832D79-B722-47B0-8801-4D289DAEA26E}" type="pres">
      <dgm:prSet presAssocID="{99280EEA-3729-4EBD-9781-E853C21D562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1346721-FCCC-4917-A281-B4865EFBD0C7}" type="pres">
      <dgm:prSet presAssocID="{87632815-F895-4C7F-8D4C-49E89C2A129E}" presName="hierRoot1" presStyleCnt="0"/>
      <dgm:spPr/>
    </dgm:pt>
    <dgm:pt modelId="{4C340F72-B245-4346-AEF7-CB4FA6338ED1}" type="pres">
      <dgm:prSet presAssocID="{87632815-F895-4C7F-8D4C-49E89C2A129E}" presName="composite" presStyleCnt="0"/>
      <dgm:spPr/>
    </dgm:pt>
    <dgm:pt modelId="{B0AF9AC1-E096-4FC7-9E1A-5579B14135CC}" type="pres">
      <dgm:prSet presAssocID="{87632815-F895-4C7F-8D4C-49E89C2A129E}" presName="background" presStyleLbl="node0" presStyleIdx="0" presStyleCnt="1"/>
      <dgm:spPr>
        <a:scene3d>
          <a:camera prst="orthographicFront"/>
          <a:lightRig rig="threePt" dir="t"/>
        </a:scene3d>
        <a:sp3d>
          <a:bevelT prst="angle"/>
        </a:sp3d>
      </dgm:spPr>
    </dgm:pt>
    <dgm:pt modelId="{25D53151-CEED-4FFB-B667-40EAEE3EA3BB}" type="pres">
      <dgm:prSet presAssocID="{87632815-F895-4C7F-8D4C-49E89C2A129E}" presName="text" presStyleLbl="fgAcc0" presStyleIdx="0" presStyleCnt="1" custScaleX="191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D065A5-4728-4E67-B25C-22FFE5DAC1F2}" type="pres">
      <dgm:prSet presAssocID="{87632815-F895-4C7F-8D4C-49E89C2A129E}" presName="hierChild2" presStyleCnt="0"/>
      <dgm:spPr/>
    </dgm:pt>
    <dgm:pt modelId="{17C9A2CD-97BD-4C55-907D-341E5E0E4BD2}" type="pres">
      <dgm:prSet presAssocID="{7E46FBDA-9E30-4088-B411-83A7D3534A5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7E7BDDA9-C45E-48C7-BF6D-BF402EAD81B1}" type="pres">
      <dgm:prSet presAssocID="{D480952D-15E1-40E6-B2CE-9A7AAF8D0ADD}" presName="hierRoot2" presStyleCnt="0"/>
      <dgm:spPr/>
    </dgm:pt>
    <dgm:pt modelId="{11934197-817A-4342-82FB-2C6ABD2DF924}" type="pres">
      <dgm:prSet presAssocID="{D480952D-15E1-40E6-B2CE-9A7AAF8D0ADD}" presName="composite2" presStyleCnt="0"/>
      <dgm:spPr/>
    </dgm:pt>
    <dgm:pt modelId="{9B98B647-A7F0-4284-999E-229096472495}" type="pres">
      <dgm:prSet presAssocID="{D480952D-15E1-40E6-B2CE-9A7AAF8D0ADD}" presName="background2" presStyleLbl="node2" presStyleIdx="0" presStyleCnt="2"/>
      <dgm:spPr>
        <a:solidFill>
          <a:schemeClr val="accent2"/>
        </a:solidFill>
        <a:scene3d>
          <a:camera prst="orthographicFront"/>
          <a:lightRig rig="threePt" dir="t"/>
        </a:scene3d>
        <a:sp3d>
          <a:bevelT prst="angle"/>
        </a:sp3d>
      </dgm:spPr>
    </dgm:pt>
    <dgm:pt modelId="{7D5C628F-6C69-4BC3-93CF-E6189B1D428E}" type="pres">
      <dgm:prSet presAssocID="{D480952D-15E1-40E6-B2CE-9A7AAF8D0ADD}" presName="text2" presStyleLbl="fgAcc2" presStyleIdx="0" presStyleCnt="2" custScaleX="148157" custScaleY="623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DE4581-C026-444B-8AEF-C1FA08C21293}" type="pres">
      <dgm:prSet presAssocID="{D480952D-15E1-40E6-B2CE-9A7AAF8D0ADD}" presName="hierChild3" presStyleCnt="0"/>
      <dgm:spPr/>
    </dgm:pt>
    <dgm:pt modelId="{30F5F4C7-606B-4401-BD89-9C899EA2BBA8}" type="pres">
      <dgm:prSet presAssocID="{4FD7E82D-E6D2-48B2-889D-ABF508683F6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310218C8-CE1E-40E9-8F4B-00F805BD078E}" type="pres">
      <dgm:prSet presAssocID="{822FC9DD-96E8-462D-85ED-1F4331C0A178}" presName="hierRoot2" presStyleCnt="0"/>
      <dgm:spPr/>
    </dgm:pt>
    <dgm:pt modelId="{92E42E63-5129-47A0-8F0D-19E580F4EECE}" type="pres">
      <dgm:prSet presAssocID="{822FC9DD-96E8-462D-85ED-1F4331C0A178}" presName="composite2" presStyleCnt="0"/>
      <dgm:spPr/>
    </dgm:pt>
    <dgm:pt modelId="{CBEA1592-0FD1-4E55-9BEB-8393654C825F}" type="pres">
      <dgm:prSet presAssocID="{822FC9DD-96E8-462D-85ED-1F4331C0A178}" presName="background2" presStyleLbl="node2" presStyleIdx="1" presStyleCnt="2"/>
      <dgm:spPr>
        <a:solidFill>
          <a:schemeClr val="accent2"/>
        </a:solidFill>
        <a:scene3d>
          <a:camera prst="orthographicFront"/>
          <a:lightRig rig="threePt" dir="t"/>
        </a:scene3d>
        <a:sp3d>
          <a:bevelT prst="angle"/>
        </a:sp3d>
      </dgm:spPr>
    </dgm:pt>
    <dgm:pt modelId="{3335D789-8F56-4A87-B15E-4D366550CBB9}" type="pres">
      <dgm:prSet presAssocID="{822FC9DD-96E8-462D-85ED-1F4331C0A178}" presName="text2" presStyleLbl="fgAcc2" presStyleIdx="1" presStyleCnt="2" custScaleX="141707" custScaleY="623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0A0788-B8D3-4E8C-90B5-FDCC3AF66120}" type="pres">
      <dgm:prSet presAssocID="{822FC9DD-96E8-462D-85ED-1F4331C0A178}" presName="hierChild3" presStyleCnt="0"/>
      <dgm:spPr/>
    </dgm:pt>
  </dgm:ptLst>
  <dgm:cxnLst>
    <dgm:cxn modelId="{A976E3CB-9048-4956-B454-494646AA1FC3}" type="presOf" srcId="{D480952D-15E1-40E6-B2CE-9A7AAF8D0ADD}" destId="{7D5C628F-6C69-4BC3-93CF-E6189B1D428E}" srcOrd="0" destOrd="0" presId="urn:microsoft.com/office/officeart/2005/8/layout/hierarchy1"/>
    <dgm:cxn modelId="{FC32DDA3-FDDB-4062-8633-AEC1DEB44635}" type="presOf" srcId="{822FC9DD-96E8-462D-85ED-1F4331C0A178}" destId="{3335D789-8F56-4A87-B15E-4D366550CBB9}" srcOrd="0" destOrd="0" presId="urn:microsoft.com/office/officeart/2005/8/layout/hierarchy1"/>
    <dgm:cxn modelId="{B81A8B7F-125C-49DB-A99A-6AD31BFCC43E}" srcId="{87632815-F895-4C7F-8D4C-49E89C2A129E}" destId="{822FC9DD-96E8-462D-85ED-1F4331C0A178}" srcOrd="1" destOrd="0" parTransId="{4FD7E82D-E6D2-48B2-889D-ABF508683F65}" sibTransId="{6440BF40-EBA4-437A-8CB3-EFA741957487}"/>
    <dgm:cxn modelId="{73CBD727-936D-4117-90BB-BA1C2951A5D9}" type="presOf" srcId="{7E46FBDA-9E30-4088-B411-83A7D3534A5B}" destId="{17C9A2CD-97BD-4C55-907D-341E5E0E4BD2}" srcOrd="0" destOrd="0" presId="urn:microsoft.com/office/officeart/2005/8/layout/hierarchy1"/>
    <dgm:cxn modelId="{26A8C19E-5FA9-4B97-AE0D-B49EE47C25DD}" type="presOf" srcId="{4FD7E82D-E6D2-48B2-889D-ABF508683F65}" destId="{30F5F4C7-606B-4401-BD89-9C899EA2BBA8}" srcOrd="0" destOrd="0" presId="urn:microsoft.com/office/officeart/2005/8/layout/hierarchy1"/>
    <dgm:cxn modelId="{617DE9F6-FC6F-4E80-8A0A-481FCAA4773D}" srcId="{99280EEA-3729-4EBD-9781-E853C21D5624}" destId="{87632815-F895-4C7F-8D4C-49E89C2A129E}" srcOrd="0" destOrd="0" parTransId="{B4EC2C79-33CE-4184-B5DA-9122B9489EA1}" sibTransId="{C57C4E67-22FF-4262-A108-49E4E269B4A6}"/>
    <dgm:cxn modelId="{D9F9C757-94BB-4C79-8A06-C35650E8BDDF}" type="presOf" srcId="{99280EEA-3729-4EBD-9781-E853C21D5624}" destId="{A0832D79-B722-47B0-8801-4D289DAEA26E}" srcOrd="0" destOrd="0" presId="urn:microsoft.com/office/officeart/2005/8/layout/hierarchy1"/>
    <dgm:cxn modelId="{81145D78-B701-4FC2-A3C2-3250D66BEE74}" srcId="{87632815-F895-4C7F-8D4C-49E89C2A129E}" destId="{D480952D-15E1-40E6-B2CE-9A7AAF8D0ADD}" srcOrd="0" destOrd="0" parTransId="{7E46FBDA-9E30-4088-B411-83A7D3534A5B}" sibTransId="{E33F7D11-4B1C-440B-A49E-7B783C7ACF95}"/>
    <dgm:cxn modelId="{7D162091-0AE6-4D20-ADDC-D55A2A5307A9}" type="presOf" srcId="{87632815-F895-4C7F-8D4C-49E89C2A129E}" destId="{25D53151-CEED-4FFB-B667-40EAEE3EA3BB}" srcOrd="0" destOrd="0" presId="urn:microsoft.com/office/officeart/2005/8/layout/hierarchy1"/>
    <dgm:cxn modelId="{AF3CC074-84CD-4E0F-8067-189EACE3C053}" type="presParOf" srcId="{A0832D79-B722-47B0-8801-4D289DAEA26E}" destId="{E1346721-FCCC-4917-A281-B4865EFBD0C7}" srcOrd="0" destOrd="0" presId="urn:microsoft.com/office/officeart/2005/8/layout/hierarchy1"/>
    <dgm:cxn modelId="{2AF2F187-B740-441F-A10E-D40455B95FEB}" type="presParOf" srcId="{E1346721-FCCC-4917-A281-B4865EFBD0C7}" destId="{4C340F72-B245-4346-AEF7-CB4FA6338ED1}" srcOrd="0" destOrd="0" presId="urn:microsoft.com/office/officeart/2005/8/layout/hierarchy1"/>
    <dgm:cxn modelId="{7697A819-029A-4C46-BA24-0CD3214FBCAC}" type="presParOf" srcId="{4C340F72-B245-4346-AEF7-CB4FA6338ED1}" destId="{B0AF9AC1-E096-4FC7-9E1A-5579B14135CC}" srcOrd="0" destOrd="0" presId="urn:microsoft.com/office/officeart/2005/8/layout/hierarchy1"/>
    <dgm:cxn modelId="{CC4244EC-D3E3-4FF9-B57D-12DAC7401BBE}" type="presParOf" srcId="{4C340F72-B245-4346-AEF7-CB4FA6338ED1}" destId="{25D53151-CEED-4FFB-B667-40EAEE3EA3BB}" srcOrd="1" destOrd="0" presId="urn:microsoft.com/office/officeart/2005/8/layout/hierarchy1"/>
    <dgm:cxn modelId="{1DE0266C-196E-4EA1-82EB-48BAA6BF4229}" type="presParOf" srcId="{E1346721-FCCC-4917-A281-B4865EFBD0C7}" destId="{95D065A5-4728-4E67-B25C-22FFE5DAC1F2}" srcOrd="1" destOrd="0" presId="urn:microsoft.com/office/officeart/2005/8/layout/hierarchy1"/>
    <dgm:cxn modelId="{7FA428FD-7C2A-406D-AF6E-0152E9302F99}" type="presParOf" srcId="{95D065A5-4728-4E67-B25C-22FFE5DAC1F2}" destId="{17C9A2CD-97BD-4C55-907D-341E5E0E4BD2}" srcOrd="0" destOrd="0" presId="urn:microsoft.com/office/officeart/2005/8/layout/hierarchy1"/>
    <dgm:cxn modelId="{A47DF189-5BC2-44F6-A4FA-08ABC3C78F89}" type="presParOf" srcId="{95D065A5-4728-4E67-B25C-22FFE5DAC1F2}" destId="{7E7BDDA9-C45E-48C7-BF6D-BF402EAD81B1}" srcOrd="1" destOrd="0" presId="urn:microsoft.com/office/officeart/2005/8/layout/hierarchy1"/>
    <dgm:cxn modelId="{77002FCA-FD98-4613-BA0D-26AF1745B98C}" type="presParOf" srcId="{7E7BDDA9-C45E-48C7-BF6D-BF402EAD81B1}" destId="{11934197-817A-4342-82FB-2C6ABD2DF924}" srcOrd="0" destOrd="0" presId="urn:microsoft.com/office/officeart/2005/8/layout/hierarchy1"/>
    <dgm:cxn modelId="{41B8B2A3-5E0D-43BF-80D9-64B6B5C70E0B}" type="presParOf" srcId="{11934197-817A-4342-82FB-2C6ABD2DF924}" destId="{9B98B647-A7F0-4284-999E-229096472495}" srcOrd="0" destOrd="0" presId="urn:microsoft.com/office/officeart/2005/8/layout/hierarchy1"/>
    <dgm:cxn modelId="{FB1662F9-74BF-4711-A4C2-E68FD966D2BD}" type="presParOf" srcId="{11934197-817A-4342-82FB-2C6ABD2DF924}" destId="{7D5C628F-6C69-4BC3-93CF-E6189B1D428E}" srcOrd="1" destOrd="0" presId="urn:microsoft.com/office/officeart/2005/8/layout/hierarchy1"/>
    <dgm:cxn modelId="{7E0A347A-4C16-4243-866B-4203735B3F46}" type="presParOf" srcId="{7E7BDDA9-C45E-48C7-BF6D-BF402EAD81B1}" destId="{3ADE4581-C026-444B-8AEF-C1FA08C21293}" srcOrd="1" destOrd="0" presId="urn:microsoft.com/office/officeart/2005/8/layout/hierarchy1"/>
    <dgm:cxn modelId="{E8911DC4-8C8E-4B0F-9D3D-D50504119175}" type="presParOf" srcId="{95D065A5-4728-4E67-B25C-22FFE5DAC1F2}" destId="{30F5F4C7-606B-4401-BD89-9C899EA2BBA8}" srcOrd="2" destOrd="0" presId="urn:microsoft.com/office/officeart/2005/8/layout/hierarchy1"/>
    <dgm:cxn modelId="{62F9BA07-5BD6-44F2-A321-1EDC6B0CED4D}" type="presParOf" srcId="{95D065A5-4728-4E67-B25C-22FFE5DAC1F2}" destId="{310218C8-CE1E-40E9-8F4B-00F805BD078E}" srcOrd="3" destOrd="0" presId="urn:microsoft.com/office/officeart/2005/8/layout/hierarchy1"/>
    <dgm:cxn modelId="{CFCD485E-5BEC-4A8B-9D7D-8E5ACE64BAE5}" type="presParOf" srcId="{310218C8-CE1E-40E9-8F4B-00F805BD078E}" destId="{92E42E63-5129-47A0-8F0D-19E580F4EECE}" srcOrd="0" destOrd="0" presId="urn:microsoft.com/office/officeart/2005/8/layout/hierarchy1"/>
    <dgm:cxn modelId="{1CECB4F9-4339-47F7-9C0D-05FCBBAD949E}" type="presParOf" srcId="{92E42E63-5129-47A0-8F0D-19E580F4EECE}" destId="{CBEA1592-0FD1-4E55-9BEB-8393654C825F}" srcOrd="0" destOrd="0" presId="urn:microsoft.com/office/officeart/2005/8/layout/hierarchy1"/>
    <dgm:cxn modelId="{9666D023-A5EC-457E-A4C5-81FB4451A0AD}" type="presParOf" srcId="{92E42E63-5129-47A0-8F0D-19E580F4EECE}" destId="{3335D789-8F56-4A87-B15E-4D366550CBB9}" srcOrd="1" destOrd="0" presId="urn:microsoft.com/office/officeart/2005/8/layout/hierarchy1"/>
    <dgm:cxn modelId="{31AB5652-9469-4DB6-8EEC-DA1BCAE181D4}" type="presParOf" srcId="{310218C8-CE1E-40E9-8F4B-00F805BD078E}" destId="{E20A0788-B8D3-4E8C-90B5-FDCC3AF6612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000" dirty="0" smtClean="0"/>
            <a:t>Работодатель определяет сроки представления </a:t>
          </a:r>
          <a:r>
            <a:rPr lang="ru-RU" sz="2000" dirty="0" err="1" smtClean="0"/>
            <a:t>пед.работников</a:t>
          </a:r>
          <a:r>
            <a:rPr lang="ru-RU" sz="2000" dirty="0" smtClean="0"/>
            <a:t> для прохождения ими аттестации.</a:t>
          </a:r>
          <a:endParaRPr lang="ru-RU" sz="20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X="42576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 custScaleX="129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5B7115-E541-41D4-9DF5-636A8FC7B6A4}" type="presOf" srcId="{466F7C70-0909-4078-8DFF-E97FC665E089}" destId="{F0EF2721-652B-4D96-A837-43D19740CC8C}" srcOrd="0" destOrd="0" presId="urn:microsoft.com/office/officeart/2005/8/layout/vList5"/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9500243D-909E-4D77-8988-B11B93CA83BA}" type="presOf" srcId="{614CA835-8CE3-438B-9C87-BEBF577C7E35}" destId="{FEFB43A0-08F1-4E3D-B365-A18CDE907B73}" srcOrd="0" destOrd="0" presId="urn:microsoft.com/office/officeart/2005/8/layout/vList5"/>
    <dgm:cxn modelId="{8BCF7B3E-0429-4ED0-9CF1-41E69D05FA5A}" type="presOf" srcId="{31661C59-01EA-4A25-B4D8-D52CD458B4DB}" destId="{9F5D4B48-00CB-491B-8607-CDEB995A1CC3}" srcOrd="0" destOrd="0" presId="urn:microsoft.com/office/officeart/2005/8/layout/vList5"/>
    <dgm:cxn modelId="{AA9E1E04-7A6E-46F9-B313-1F53AC506441}" type="presParOf" srcId="{FEFB43A0-08F1-4E3D-B365-A18CDE907B73}" destId="{A9285B3E-26FE-427E-BDAA-F31C6F145DBE}" srcOrd="0" destOrd="0" presId="urn:microsoft.com/office/officeart/2005/8/layout/vList5"/>
    <dgm:cxn modelId="{7A5E508E-56B1-4B2E-8257-5C46CFA84CC3}" type="presParOf" srcId="{A9285B3E-26FE-427E-BDAA-F31C6F145DBE}" destId="{9F5D4B48-00CB-491B-8607-CDEB995A1CC3}" srcOrd="0" destOrd="0" presId="urn:microsoft.com/office/officeart/2005/8/layout/vList5"/>
    <dgm:cxn modelId="{0F38681E-E53F-412F-9723-A3664F0A3A17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rgbClr val="00B050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ru-RU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000" dirty="0" smtClean="0"/>
            <a:t>Список </a:t>
          </a:r>
          <a:r>
            <a:rPr lang="ru-RU" sz="2000" dirty="0" err="1" smtClean="0"/>
            <a:t>пед.работников</a:t>
          </a:r>
          <a:r>
            <a:rPr lang="ru-RU" sz="2000" dirty="0" smtClean="0"/>
            <a:t>, подлежащих аттестации, утверждается приказом.</a:t>
          </a:r>
          <a:endParaRPr lang="ru-RU" sz="20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X="42576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 custScaleX="129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0F1886-7648-40D3-87A2-3177DA1176B4}" type="presOf" srcId="{466F7C70-0909-4078-8DFF-E97FC665E089}" destId="{F0EF2721-652B-4D96-A837-43D19740CC8C}" srcOrd="0" destOrd="0" presId="urn:microsoft.com/office/officeart/2005/8/layout/vList5"/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FBA2D8D6-D8A6-4774-B3AB-FBF2476DD7C9}" type="presOf" srcId="{614CA835-8CE3-438B-9C87-BEBF577C7E35}" destId="{FEFB43A0-08F1-4E3D-B365-A18CDE907B73}" srcOrd="0" destOrd="0" presId="urn:microsoft.com/office/officeart/2005/8/layout/vList5"/>
    <dgm:cxn modelId="{DD66F9E4-E2F5-45C9-93C6-223FD3BA3281}" type="presOf" srcId="{31661C59-01EA-4A25-B4D8-D52CD458B4DB}" destId="{9F5D4B48-00CB-491B-8607-CDEB995A1CC3}" srcOrd="0" destOrd="0" presId="urn:microsoft.com/office/officeart/2005/8/layout/vList5"/>
    <dgm:cxn modelId="{B02877EA-2479-4AA7-9017-140F8F8E26E5}" type="presParOf" srcId="{FEFB43A0-08F1-4E3D-B365-A18CDE907B73}" destId="{A9285B3E-26FE-427E-BDAA-F31C6F145DBE}" srcOrd="0" destOrd="0" presId="urn:microsoft.com/office/officeart/2005/8/layout/vList5"/>
    <dgm:cxn modelId="{BB7848F3-8206-490D-B44F-3352E80AE004}" type="presParOf" srcId="{A9285B3E-26FE-427E-BDAA-F31C6F145DBE}" destId="{9F5D4B48-00CB-491B-8607-CDEB995A1CC3}" srcOrd="0" destOrd="0" presId="urn:microsoft.com/office/officeart/2005/8/layout/vList5"/>
    <dgm:cxn modelId="{2B24218D-4D3D-4B06-B876-606180E30A3E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chemeClr val="accent6">
            <a:lumMod val="50000"/>
          </a:schemeClr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ru-RU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000" dirty="0" smtClean="0"/>
            <a:t>Работодатель обязан ознакомить работника с представлением не позднее, чем за месяц до дня проведения аттестации.</a:t>
          </a:r>
          <a:endParaRPr lang="ru-RU" sz="20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X="42576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 custScaleX="129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CEBDE8-556F-4CC9-9528-C5B09417D3E1}" type="presOf" srcId="{466F7C70-0909-4078-8DFF-E97FC665E089}" destId="{F0EF2721-652B-4D96-A837-43D19740CC8C}" srcOrd="0" destOrd="0" presId="urn:microsoft.com/office/officeart/2005/8/layout/vList5"/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42EC021B-E9E4-48BA-85B7-F66BBB20A374}" type="presOf" srcId="{31661C59-01EA-4A25-B4D8-D52CD458B4DB}" destId="{9F5D4B48-00CB-491B-8607-CDEB995A1CC3}" srcOrd="0" destOrd="0" presId="urn:microsoft.com/office/officeart/2005/8/layout/vList5"/>
    <dgm:cxn modelId="{C2297C0D-B6B4-4405-91D5-F60CF5F2BB28}" type="presOf" srcId="{614CA835-8CE3-438B-9C87-BEBF577C7E35}" destId="{FEFB43A0-08F1-4E3D-B365-A18CDE907B73}" srcOrd="0" destOrd="0" presId="urn:microsoft.com/office/officeart/2005/8/layout/vList5"/>
    <dgm:cxn modelId="{39D47F76-53D7-456A-9C03-5AFD5E249514}" type="presParOf" srcId="{FEFB43A0-08F1-4E3D-B365-A18CDE907B73}" destId="{A9285B3E-26FE-427E-BDAA-F31C6F145DBE}" srcOrd="0" destOrd="0" presId="urn:microsoft.com/office/officeart/2005/8/layout/vList5"/>
    <dgm:cxn modelId="{22914A56-0E52-4D06-BE60-8C378E402FCE}" type="presParOf" srcId="{A9285B3E-26FE-427E-BDAA-F31C6F145DBE}" destId="{9F5D4B48-00CB-491B-8607-CDEB995A1CC3}" srcOrd="0" destOrd="0" presId="urn:microsoft.com/office/officeart/2005/8/layout/vList5"/>
    <dgm:cxn modelId="{315C12A6-F651-411C-BBBC-713BFE79CD36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rgbClr val="7030A0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ru-RU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000" dirty="0" smtClean="0"/>
            <a:t>Информация об аттестации письменно доводится          работодателем до сведения </a:t>
          </a:r>
          <a:r>
            <a:rPr lang="ru-RU" sz="2000" dirty="0" err="1" smtClean="0"/>
            <a:t>пед.работников</a:t>
          </a:r>
          <a:r>
            <a:rPr lang="ru-RU" sz="2000" dirty="0" smtClean="0"/>
            <a:t>, подлежащих аттестации.</a:t>
          </a:r>
          <a:endParaRPr lang="ru-RU" sz="20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X="42576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 custScaleX="129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26FE39A8-3BD9-4E9B-B57F-80DD33823CD0}" type="presOf" srcId="{466F7C70-0909-4078-8DFF-E97FC665E089}" destId="{F0EF2721-652B-4D96-A837-43D19740CC8C}" srcOrd="0" destOrd="0" presId="urn:microsoft.com/office/officeart/2005/8/layout/vList5"/>
    <dgm:cxn modelId="{683BA433-5BD6-445B-96EB-C9184AFBA99A}" type="presOf" srcId="{31661C59-01EA-4A25-B4D8-D52CD458B4DB}" destId="{9F5D4B48-00CB-491B-8607-CDEB995A1CC3}" srcOrd="0" destOrd="0" presId="urn:microsoft.com/office/officeart/2005/8/layout/vList5"/>
    <dgm:cxn modelId="{60B34B4E-4477-4532-99D4-05B4D9803D17}" type="presOf" srcId="{614CA835-8CE3-438B-9C87-BEBF577C7E35}" destId="{FEFB43A0-08F1-4E3D-B365-A18CDE907B73}" srcOrd="0" destOrd="0" presId="urn:microsoft.com/office/officeart/2005/8/layout/vList5"/>
    <dgm:cxn modelId="{D7D296AC-5B82-4F84-A020-9560768BA1D7}" type="presParOf" srcId="{FEFB43A0-08F1-4E3D-B365-A18CDE907B73}" destId="{A9285B3E-26FE-427E-BDAA-F31C6F145DBE}" srcOrd="0" destOrd="0" presId="urn:microsoft.com/office/officeart/2005/8/layout/vList5"/>
    <dgm:cxn modelId="{CA1646DF-37B0-4E0E-B9C9-15219163FCD7}" type="presParOf" srcId="{A9285B3E-26FE-427E-BDAA-F31C6F145DBE}" destId="{9F5D4B48-00CB-491B-8607-CDEB995A1CC3}" srcOrd="0" destOrd="0" presId="urn:microsoft.com/office/officeart/2005/8/layout/vList5"/>
    <dgm:cxn modelId="{D2EDAEF5-BB26-4E62-AA97-12C85C29815C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8" qsCatId="simple" csTypeId="urn:microsoft.com/office/officeart/2005/8/colors/accent1_2#8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rgbClr val="FFC000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000" dirty="0" smtClean="0"/>
            <a:t>Квалификационная комиссия формирует график аттестации работников  и доводит   до сведения руководителей учреждений.</a:t>
          </a:r>
          <a:endParaRPr lang="ru-RU" sz="20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X="42576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 custScaleX="129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A9B64B-687A-45E3-89E5-77AA4D00208B}" type="presOf" srcId="{466F7C70-0909-4078-8DFF-E97FC665E089}" destId="{F0EF2721-652B-4D96-A837-43D19740CC8C}" srcOrd="0" destOrd="0" presId="urn:microsoft.com/office/officeart/2005/8/layout/vList5"/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F7041101-60C5-426E-81FC-D4EC6BAFF429}" type="presOf" srcId="{614CA835-8CE3-438B-9C87-BEBF577C7E35}" destId="{FEFB43A0-08F1-4E3D-B365-A18CDE907B73}" srcOrd="0" destOrd="0" presId="urn:microsoft.com/office/officeart/2005/8/layout/vList5"/>
    <dgm:cxn modelId="{E92DD9FE-193D-421E-B495-9D9D0DFAD7EB}" type="presOf" srcId="{31661C59-01EA-4A25-B4D8-D52CD458B4DB}" destId="{9F5D4B48-00CB-491B-8607-CDEB995A1CC3}" srcOrd="0" destOrd="0" presId="urn:microsoft.com/office/officeart/2005/8/layout/vList5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FB5FBA6B-62B8-4359-8B38-19E02F7F0C94}" type="presParOf" srcId="{FEFB43A0-08F1-4E3D-B365-A18CDE907B73}" destId="{A9285B3E-26FE-427E-BDAA-F31C6F145DBE}" srcOrd="0" destOrd="0" presId="urn:microsoft.com/office/officeart/2005/8/layout/vList5"/>
    <dgm:cxn modelId="{23312E24-5B45-4339-90E0-1CD388CC6935}" type="presParOf" srcId="{A9285B3E-26FE-427E-BDAA-F31C6F145DBE}" destId="{9F5D4B48-00CB-491B-8607-CDEB995A1CC3}" srcOrd="0" destOrd="0" presId="urn:microsoft.com/office/officeart/2005/8/layout/vList5"/>
    <dgm:cxn modelId="{88B770E1-9690-4E9B-879D-F3F0A2FA540A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9" qsCatId="simple" csTypeId="urn:microsoft.com/office/officeart/2005/8/colors/accent1_2#9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rgbClr val="CC1F12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ru-RU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000" dirty="0" smtClean="0"/>
            <a:t>Решение квалификационной комиссии оформляется протоколом и заносится в аттестационный лист работника.</a:t>
          </a:r>
          <a:endParaRPr lang="ru-RU" sz="20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X="42576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 custScaleX="129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DCA8AE-735D-49CA-B12B-4B1A8A96247E}" type="presOf" srcId="{31661C59-01EA-4A25-B4D8-D52CD458B4DB}" destId="{9F5D4B48-00CB-491B-8607-CDEB995A1CC3}" srcOrd="0" destOrd="0" presId="urn:microsoft.com/office/officeart/2005/8/layout/vList5"/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42BDEE02-93C1-44C7-ACFB-72F69BE7CA39}" type="presOf" srcId="{614CA835-8CE3-438B-9C87-BEBF577C7E35}" destId="{FEFB43A0-08F1-4E3D-B365-A18CDE907B73}" srcOrd="0" destOrd="0" presId="urn:microsoft.com/office/officeart/2005/8/layout/vList5"/>
    <dgm:cxn modelId="{F196AEEE-2BC2-48DB-B45A-B63F3A57DD1F}" type="presOf" srcId="{466F7C70-0909-4078-8DFF-E97FC665E089}" destId="{F0EF2721-652B-4D96-A837-43D19740CC8C}" srcOrd="0" destOrd="0" presId="urn:microsoft.com/office/officeart/2005/8/layout/vList5"/>
    <dgm:cxn modelId="{77D5CF39-2DE5-4A8D-90FE-601D05B0BDB5}" type="presParOf" srcId="{FEFB43A0-08F1-4E3D-B365-A18CDE907B73}" destId="{A9285B3E-26FE-427E-BDAA-F31C6F145DBE}" srcOrd="0" destOrd="0" presId="urn:microsoft.com/office/officeart/2005/8/layout/vList5"/>
    <dgm:cxn modelId="{9F8BAD5E-0633-4A5C-9190-6B440AEC13D7}" type="presParOf" srcId="{A9285B3E-26FE-427E-BDAA-F31C6F145DBE}" destId="{9F5D4B48-00CB-491B-8607-CDEB995A1CC3}" srcOrd="0" destOrd="0" presId="urn:microsoft.com/office/officeart/2005/8/layout/vList5"/>
    <dgm:cxn modelId="{DE7FBBAE-A8D6-41A6-99F6-87E369A8B1B6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4CA835-8CE3-438B-9C87-BEBF577C7E35}" type="doc">
      <dgm:prSet loTypeId="urn:microsoft.com/office/officeart/2005/8/layout/vList5" loCatId="list" qsTypeId="urn:microsoft.com/office/officeart/2005/8/quickstyle/simple1#10" qsCatId="simple" csTypeId="urn:microsoft.com/office/officeart/2005/8/colors/accent1_2#10" csCatId="accent1" phldr="1"/>
      <dgm:spPr/>
      <dgm:t>
        <a:bodyPr/>
        <a:lstStyle/>
        <a:p>
          <a:endParaRPr lang="ru-RU"/>
        </a:p>
      </dgm:t>
    </dgm:pt>
    <dgm:pt modelId="{31661C59-01EA-4A25-B4D8-D52CD458B4DB}">
      <dgm:prSet phldrT="[Текст]" custT="1"/>
      <dgm:spPr>
        <a:solidFill>
          <a:srgbClr val="333300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ru-RU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D31EFD-47C9-4FF2-BA58-C99D98D2E3A8}" type="parTrans" cxnId="{A0487BEA-988A-4542-9557-02C24ED976C4}">
      <dgm:prSet/>
      <dgm:spPr/>
      <dgm:t>
        <a:bodyPr/>
        <a:lstStyle/>
        <a:p>
          <a:endParaRPr lang="ru-RU" sz="1400"/>
        </a:p>
      </dgm:t>
    </dgm:pt>
    <dgm:pt modelId="{94A36991-64AD-40DE-9B28-EC9C180E4811}" type="sibTrans" cxnId="{A0487BEA-988A-4542-9557-02C24ED976C4}">
      <dgm:prSet/>
      <dgm:spPr/>
      <dgm:t>
        <a:bodyPr/>
        <a:lstStyle/>
        <a:p>
          <a:endParaRPr lang="ru-RU" sz="1400"/>
        </a:p>
      </dgm:t>
    </dgm:pt>
    <dgm:pt modelId="{466F7C70-0909-4078-8DFF-E97FC665E089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2000" dirty="0" smtClean="0"/>
            <a:t>Квалификационная комиссия вправе внести в </a:t>
          </a:r>
          <a:r>
            <a:rPr lang="ru-RU" sz="2000" dirty="0" err="1" smtClean="0"/>
            <a:t>атт.лист</a:t>
          </a:r>
          <a:r>
            <a:rPr lang="ru-RU" sz="2000" dirty="0" smtClean="0"/>
            <a:t> работника рекомендации по совершенствованию проф.деятельности педагога, о необходимости повышения его квалификации и другие рекомендации.</a:t>
          </a:r>
          <a:endParaRPr lang="ru-RU" sz="2000" dirty="0"/>
        </a:p>
      </dgm:t>
    </dgm:pt>
    <dgm:pt modelId="{33DD6BCD-08DE-4044-A173-DABF801A3EA1}" type="parTrans" cxnId="{1329715F-BBDB-41E8-BFB8-6C2518C1A1A0}">
      <dgm:prSet/>
      <dgm:spPr/>
      <dgm:t>
        <a:bodyPr/>
        <a:lstStyle/>
        <a:p>
          <a:endParaRPr lang="ru-RU" sz="1400"/>
        </a:p>
      </dgm:t>
    </dgm:pt>
    <dgm:pt modelId="{DC165751-3B69-4968-A55D-A7034A0D694E}" type="sibTrans" cxnId="{1329715F-BBDB-41E8-BFB8-6C2518C1A1A0}">
      <dgm:prSet/>
      <dgm:spPr/>
      <dgm:t>
        <a:bodyPr/>
        <a:lstStyle/>
        <a:p>
          <a:endParaRPr lang="ru-RU" sz="1400"/>
        </a:p>
      </dgm:t>
    </dgm:pt>
    <dgm:pt modelId="{FEFB43A0-08F1-4E3D-B365-A18CDE907B73}" type="pres">
      <dgm:prSet presAssocID="{614CA835-8CE3-438B-9C87-BEBF577C7E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85B3E-26FE-427E-BDAA-F31C6F145DBE}" type="pres">
      <dgm:prSet presAssocID="{31661C59-01EA-4A25-B4D8-D52CD458B4DB}" presName="linNode" presStyleCnt="0"/>
      <dgm:spPr/>
    </dgm:pt>
    <dgm:pt modelId="{9F5D4B48-00CB-491B-8607-CDEB995A1CC3}" type="pres">
      <dgm:prSet presAssocID="{31661C59-01EA-4A25-B4D8-D52CD458B4DB}" presName="parentText" presStyleLbl="node1" presStyleIdx="0" presStyleCnt="1" custScaleX="42576" custScaleY="821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F2721-652B-4D96-A837-43D19740CC8C}" type="pres">
      <dgm:prSet presAssocID="{31661C59-01EA-4A25-B4D8-D52CD458B4DB}" presName="descendantText" presStyleLbl="alignAccFollowNode1" presStyleIdx="0" presStyleCnt="1" custScaleX="129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787DED-183D-4C8B-9AE4-8136989717BB}" type="presOf" srcId="{31661C59-01EA-4A25-B4D8-D52CD458B4DB}" destId="{9F5D4B48-00CB-491B-8607-CDEB995A1CC3}" srcOrd="0" destOrd="0" presId="urn:microsoft.com/office/officeart/2005/8/layout/vList5"/>
    <dgm:cxn modelId="{A0487BEA-988A-4542-9557-02C24ED976C4}" srcId="{614CA835-8CE3-438B-9C87-BEBF577C7E35}" destId="{31661C59-01EA-4A25-B4D8-D52CD458B4DB}" srcOrd="0" destOrd="0" parTransId="{BFD31EFD-47C9-4FF2-BA58-C99D98D2E3A8}" sibTransId="{94A36991-64AD-40DE-9B28-EC9C180E4811}"/>
    <dgm:cxn modelId="{1329715F-BBDB-41E8-BFB8-6C2518C1A1A0}" srcId="{31661C59-01EA-4A25-B4D8-D52CD458B4DB}" destId="{466F7C70-0909-4078-8DFF-E97FC665E089}" srcOrd="0" destOrd="0" parTransId="{33DD6BCD-08DE-4044-A173-DABF801A3EA1}" sibTransId="{DC165751-3B69-4968-A55D-A7034A0D694E}"/>
    <dgm:cxn modelId="{9794EB95-755C-4374-8E68-FAE92A0A5C51}" type="presOf" srcId="{466F7C70-0909-4078-8DFF-E97FC665E089}" destId="{F0EF2721-652B-4D96-A837-43D19740CC8C}" srcOrd="0" destOrd="0" presId="urn:microsoft.com/office/officeart/2005/8/layout/vList5"/>
    <dgm:cxn modelId="{CDDB74A8-19D2-4BE6-B0BF-450E65C18045}" type="presOf" srcId="{614CA835-8CE3-438B-9C87-BEBF577C7E35}" destId="{FEFB43A0-08F1-4E3D-B365-A18CDE907B73}" srcOrd="0" destOrd="0" presId="urn:microsoft.com/office/officeart/2005/8/layout/vList5"/>
    <dgm:cxn modelId="{9B0E6D0C-EA7C-4685-8643-0840E060D1A2}" type="presParOf" srcId="{FEFB43A0-08F1-4E3D-B365-A18CDE907B73}" destId="{A9285B3E-26FE-427E-BDAA-F31C6F145DBE}" srcOrd="0" destOrd="0" presId="urn:microsoft.com/office/officeart/2005/8/layout/vList5"/>
    <dgm:cxn modelId="{F637769C-B96C-465C-BC7C-D916ACB3B0A5}" type="presParOf" srcId="{A9285B3E-26FE-427E-BDAA-F31C6F145DBE}" destId="{9F5D4B48-00CB-491B-8607-CDEB995A1CC3}" srcOrd="0" destOrd="0" presId="urn:microsoft.com/office/officeart/2005/8/layout/vList5"/>
    <dgm:cxn modelId="{37D79E8E-DC21-4F1E-A128-86A69181CDAE}" type="presParOf" srcId="{A9285B3E-26FE-427E-BDAA-F31C6F145DBE}" destId="{F0EF2721-652B-4D96-A837-43D19740CC8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1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1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#1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#1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#1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#1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#1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FA002B7-E5E5-423C-8719-E918488B794A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B3508DC-0FE7-4B33-8DC0-415B8BFF33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93FEA9-E698-4DCB-A389-81A06DE9837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604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166BB1-BE8C-40A1-826C-01CE088495B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CFFF9-78CA-48B3-8AF7-7D7521E5B8AF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7047E-DD3C-4D4E-9FA0-D0FB08B2B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A7EF1-E46B-4DB9-9618-AFF951C46885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9F6AB-42E7-45EC-9EF1-4B20C86489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2011A-3B5F-4ED7-AA9B-97E4D66B281F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72F99-8349-4608-BA48-95B600353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A0356-0984-4154-BB74-30B66F60CF81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9D323-FF03-40B5-9973-2CE823606D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86616-8BCE-4EA9-A807-0DEF52C29761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901A8-1DE7-4B12-B98E-F89ACE4E4D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B828E-D150-40C9-85BD-9F4229812F68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7E806-08B6-4B10-898D-CDAE9A3892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964BD-4025-415A-A43D-DAE9CDC729FD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CA2A3-CEC9-49F2-9EF1-A9A1D7DAC4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47AE9-9270-49BF-AA69-47AFE88F8686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AB7C6-2521-4E56-A328-9E03F04E4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18C69-308F-459A-9C67-D15DE1A0FA88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E3ADD-C969-47A4-931D-02A657F1A0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BC18D-9A63-4CB5-87D9-5530203491DD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DC453-EEF7-403C-B471-FD3AE03D0A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1692A-8335-4B5D-AD6B-B516F353FC53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37029-14D6-4E44-AB57-8265B64ED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000">
              <a:srgbClr val="04FC51"/>
            </a:gs>
            <a:gs pos="88000">
              <a:srgbClr val="F8F200"/>
            </a:gs>
            <a:gs pos="95000">
              <a:srgbClr val="00B0F0"/>
            </a:gs>
            <a:gs pos="99000">
              <a:srgbClr val="FF0000"/>
            </a:gs>
            <a:gs pos="82001">
              <a:schemeClr val="bg1">
                <a:lumMod val="95000"/>
              </a:schemeClr>
            </a:gs>
            <a:gs pos="100000">
              <a:srgbClr val="FEE7F2"/>
            </a:gs>
          </a:gsLst>
          <a:path path="circle">
            <a:fillToRect t="100000" r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DEFC9B-2685-4CBF-A981-F9DA22F88A09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BE523-7699-4AD8-B059-7F538B1FEB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ransition>
    <p:diamond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18" Type="http://schemas.openxmlformats.org/officeDocument/2006/relationships/diagramLayout" Target="../diagrams/layout6.xml"/><Relationship Id="rId3" Type="http://schemas.openxmlformats.org/officeDocument/2006/relationships/diagramLayout" Target="../diagrams/layout3.xml"/><Relationship Id="rId21" Type="http://schemas.microsoft.com/office/2007/relationships/diagramDrawing" Target="../diagrams/drawing6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17" Type="http://schemas.openxmlformats.org/officeDocument/2006/relationships/diagramData" Target="../diagrams/data6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20" Type="http://schemas.openxmlformats.org/officeDocument/2006/relationships/diagramColors" Target="../diagrams/colors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19" Type="http://schemas.openxmlformats.org/officeDocument/2006/relationships/diagramQuickStyle" Target="../diagrams/quickStyle6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diagramLayout" Target="../diagrams/layout9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diagramData" Target="../diagrams/data9.xml"/><Relationship Id="rId2" Type="http://schemas.openxmlformats.org/officeDocument/2006/relationships/diagramData" Target="../diagrams/data7.xml"/><Relationship Id="rId1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diagramColors" Target="../diagrams/colors9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13" Type="http://schemas.openxmlformats.org/officeDocument/2006/relationships/diagramLayout" Target="../diagrams/layout14.xml"/><Relationship Id="rId18" Type="http://schemas.openxmlformats.org/officeDocument/2006/relationships/diagramLayout" Target="../diagrams/layout15.xml"/><Relationship Id="rId26" Type="http://schemas.microsoft.com/office/2007/relationships/diagramDrawing" Target="../diagrams/drawing16.xml"/><Relationship Id="rId3" Type="http://schemas.openxmlformats.org/officeDocument/2006/relationships/diagramLayout" Target="../diagrams/layout12.xml"/><Relationship Id="rId21" Type="http://schemas.microsoft.com/office/2007/relationships/diagramDrawing" Target="../diagrams/drawing15.xml"/><Relationship Id="rId7" Type="http://schemas.openxmlformats.org/officeDocument/2006/relationships/diagramData" Target="../diagrams/data13.xml"/><Relationship Id="rId12" Type="http://schemas.openxmlformats.org/officeDocument/2006/relationships/diagramData" Target="../diagrams/data14.xml"/><Relationship Id="rId17" Type="http://schemas.openxmlformats.org/officeDocument/2006/relationships/diagramData" Target="../diagrams/data15.xml"/><Relationship Id="rId25" Type="http://schemas.openxmlformats.org/officeDocument/2006/relationships/diagramColors" Target="../diagrams/colors16.xml"/><Relationship Id="rId2" Type="http://schemas.openxmlformats.org/officeDocument/2006/relationships/diagramData" Target="../diagrams/data12.xml"/><Relationship Id="rId16" Type="http://schemas.microsoft.com/office/2007/relationships/diagramDrawing" Target="../diagrams/drawing14.xml"/><Relationship Id="rId20" Type="http://schemas.openxmlformats.org/officeDocument/2006/relationships/diagramColors" Target="../diagrams/colors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24" Type="http://schemas.openxmlformats.org/officeDocument/2006/relationships/diagramQuickStyle" Target="../diagrams/quickStyle16.xml"/><Relationship Id="rId5" Type="http://schemas.openxmlformats.org/officeDocument/2006/relationships/diagramColors" Target="../diagrams/colors12.xml"/><Relationship Id="rId15" Type="http://schemas.openxmlformats.org/officeDocument/2006/relationships/diagramColors" Target="../diagrams/colors14.xml"/><Relationship Id="rId23" Type="http://schemas.openxmlformats.org/officeDocument/2006/relationships/diagramLayout" Target="../diagrams/layout16.xml"/><Relationship Id="rId10" Type="http://schemas.openxmlformats.org/officeDocument/2006/relationships/diagramColors" Target="../diagrams/colors13.xml"/><Relationship Id="rId19" Type="http://schemas.openxmlformats.org/officeDocument/2006/relationships/diagramQuickStyle" Target="../diagrams/quickStyle15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Relationship Id="rId14" Type="http://schemas.openxmlformats.org/officeDocument/2006/relationships/diagramQuickStyle" Target="../diagrams/quickStyle14.xml"/><Relationship Id="rId22" Type="http://schemas.openxmlformats.org/officeDocument/2006/relationships/diagramData" Target="../diagrams/data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785813" y="1196975"/>
            <a:ext cx="7772400" cy="5130800"/>
          </a:xfrm>
        </p:spPr>
        <p:txBody>
          <a:bodyPr/>
          <a:lstStyle/>
          <a:p>
            <a:r>
              <a:rPr lang="ru-RU" sz="4800" smtClean="0">
                <a:solidFill>
                  <a:srgbClr val="FF8585"/>
                </a:solidFill>
              </a:rPr>
              <a:t>СЕМИНАР ДЛЯ ПЕДАГОГОВ МБОУ «БЕНОЙСКАЯ ООШ»</a:t>
            </a:r>
            <a:br>
              <a:rPr lang="ru-RU" sz="4800" smtClean="0">
                <a:solidFill>
                  <a:srgbClr val="FF8585"/>
                </a:solidFill>
              </a:rPr>
            </a:br>
            <a:r>
              <a:rPr lang="ru-RU" sz="4800" smtClean="0">
                <a:solidFill>
                  <a:srgbClr val="FF8585"/>
                </a:solidFill>
              </a:rPr>
              <a:t>«ПРОЦЕДУРА АТТЕСТАЦИИ НА СООТВЕТСТВИЕ ЗАНИМАЕМОЙ ДОЛЖНОСТИ»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Группа 6"/>
          <p:cNvGrpSpPr>
            <a:grpSpLocks/>
          </p:cNvGrpSpPr>
          <p:nvPr/>
        </p:nvGrpSpPr>
        <p:grpSpPr bwMode="auto">
          <a:xfrm>
            <a:off x="469900" y="969963"/>
            <a:ext cx="4273550" cy="5113337"/>
            <a:chOff x="481337" y="1694021"/>
            <a:chExt cx="2607435" cy="3393816"/>
          </a:xfrm>
        </p:grpSpPr>
        <p:sp>
          <p:nvSpPr>
            <p:cNvPr id="4" name="Загнутый угол 3"/>
            <p:cNvSpPr/>
            <p:nvPr/>
          </p:nvSpPr>
          <p:spPr>
            <a:xfrm>
              <a:off x="500034" y="1714488"/>
              <a:ext cx="2571768" cy="3357586"/>
            </a:xfrm>
            <a:prstGeom prst="foldedCorner">
              <a:avLst/>
            </a:prstGeom>
            <a:noFill/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80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71472" y="1928802"/>
              <a:ext cx="2428892" cy="2920472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>
              <a:spAutoFit/>
            </a:bodyPr>
            <a:lstStyle/>
            <a:p>
              <a:r>
                <a:rPr lang="ru-RU" sz="2400" b="1"/>
                <a:t>ПОЛОЖЕНИЕ</a:t>
              </a:r>
            </a:p>
            <a:p>
              <a:r>
                <a:rPr lang="ru-RU" sz="2400" b="1"/>
                <a:t>о формах и процедурах аттестации педагогических работников</a:t>
              </a:r>
            </a:p>
            <a:p>
              <a:r>
                <a:rPr lang="ru-RU" sz="2400" b="1"/>
                <a:t>государственных, муниципальных и частных образовательных учреждений Чеченской Республики</a:t>
              </a:r>
            </a:p>
          </p:txBody>
        </p:sp>
      </p:grpSp>
      <p:sp>
        <p:nvSpPr>
          <p:cNvPr id="8" name="Скругленный прямоугольник 7"/>
          <p:cNvSpPr/>
          <p:nvPr/>
        </p:nvSpPr>
        <p:spPr>
          <a:xfrm>
            <a:off x="4820625" y="901061"/>
            <a:ext cx="3926483" cy="4208338"/>
          </a:xfrm>
          <a:prstGeom prst="roundRect">
            <a:avLst/>
          </a:prstGeom>
          <a:noFill/>
          <a:ln>
            <a:solidFill>
              <a:srgbClr val="CC1F12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>
                <a:solidFill>
                  <a:srgbClr val="C00000"/>
                </a:solidFill>
                <a:cs typeface="Arial" charset="0"/>
              </a:rPr>
              <a:t>Утверждено                                            приказом </a:t>
            </a:r>
            <a:r>
              <a:rPr lang="ru-RU" sz="2000">
                <a:solidFill>
                  <a:schemeClr val="tx1"/>
                </a:solidFill>
                <a:latin typeface="Arial" charset="0"/>
                <a:cs typeface="Arial" charset="0"/>
              </a:rPr>
              <a:t>Министерства 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Arial" charset="0"/>
                <a:cs typeface="Arial" charset="0"/>
              </a:rPr>
              <a:t>                                         образования и науки  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Arial" charset="0"/>
                <a:cs typeface="Arial" charset="0"/>
              </a:rPr>
              <a:t>                                              Чеченской Республики 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Arial" charset="0"/>
                <a:cs typeface="Arial" charset="0"/>
              </a:rPr>
              <a:t>                                                         «</a:t>
            </a:r>
            <a:r>
              <a:rPr lang="ru-RU" sz="2000" u="sng">
                <a:solidFill>
                  <a:schemeClr val="tx1"/>
                </a:solidFill>
                <a:latin typeface="Arial" charset="0"/>
                <a:cs typeface="Arial" charset="0"/>
              </a:rPr>
              <a:t> 12 </a:t>
            </a:r>
            <a:r>
              <a:rPr lang="ru-RU" sz="2000">
                <a:solidFill>
                  <a:schemeClr val="tx1"/>
                </a:solidFill>
                <a:latin typeface="Arial" charset="0"/>
                <a:cs typeface="Arial" charset="0"/>
              </a:rPr>
              <a:t>»  </a:t>
            </a:r>
            <a:r>
              <a:rPr lang="ru-RU" sz="2000" u="sng">
                <a:solidFill>
                  <a:schemeClr val="tx1"/>
                </a:solidFill>
                <a:latin typeface="Arial" charset="0"/>
                <a:cs typeface="Arial" charset="0"/>
              </a:rPr>
              <a:t>02. 2015 г.  </a:t>
            </a:r>
            <a:r>
              <a:rPr lang="ru-RU" sz="200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Arial" charset="0"/>
                <a:cs typeface="Arial" charset="0"/>
              </a:rPr>
              <a:t>№ </a:t>
            </a:r>
            <a:r>
              <a:rPr lang="ru-RU" sz="2000" u="sng">
                <a:solidFill>
                  <a:schemeClr val="tx1"/>
                </a:solidFill>
                <a:latin typeface="Arial" charset="0"/>
                <a:cs typeface="Arial" charset="0"/>
              </a:rPr>
              <a:t> 138-п</a:t>
            </a:r>
            <a:r>
              <a:rPr lang="ru-RU" sz="200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0" name="Молния 9"/>
          <p:cNvSpPr>
            <a:spLocks noChangeArrowheads="1"/>
          </p:cNvSpPr>
          <p:nvPr/>
        </p:nvSpPr>
        <p:spPr bwMode="auto">
          <a:xfrm rot="-3995643">
            <a:off x="4609306" y="510382"/>
            <a:ext cx="1357313" cy="857250"/>
          </a:xfrm>
          <a:prstGeom prst="lightningBolt">
            <a:avLst/>
          </a:prstGeom>
          <a:solidFill>
            <a:srgbClr val="0070C0"/>
          </a:solidFill>
          <a:ln w="9525" algn="ctr">
            <a:solidFill>
              <a:srgbClr val="080808"/>
            </a:solidFill>
            <a:round/>
            <a:headEnd/>
            <a:tailEnd/>
          </a:ln>
        </p:spPr>
        <p:txBody>
          <a:bodyPr vert="eaVert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Молния 10"/>
          <p:cNvSpPr>
            <a:spLocks noChangeArrowheads="1"/>
          </p:cNvSpPr>
          <p:nvPr/>
        </p:nvSpPr>
        <p:spPr bwMode="auto">
          <a:xfrm>
            <a:off x="4143375" y="5572125"/>
            <a:ext cx="1357313" cy="857250"/>
          </a:xfrm>
          <a:prstGeom prst="lightningBolt">
            <a:avLst/>
          </a:prstGeom>
          <a:solidFill>
            <a:srgbClr val="0070C0"/>
          </a:solidFill>
          <a:ln w="9525" algn="ctr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Формы аттестации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500174"/>
          <a:ext cx="9001156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Формы аттестации с целью подтверждения соответствия занимаемой должности </a:t>
            </a:r>
          </a:p>
        </p:txBody>
      </p:sp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2843213" y="5373688"/>
            <a:ext cx="3957637" cy="1214437"/>
            <a:chOff x="5000628" y="6322215"/>
            <a:chExt cx="3957665" cy="1071570"/>
          </a:xfrm>
        </p:grpSpPr>
        <p:sp>
          <p:nvSpPr>
            <p:cNvPr id="26628" name="Прямоугольник 4"/>
            <p:cNvSpPr>
              <a:spLocks noChangeArrowheads="1"/>
            </p:cNvSpPr>
            <p:nvPr/>
          </p:nvSpPr>
          <p:spPr bwMode="auto">
            <a:xfrm>
              <a:off x="5000628" y="6393653"/>
              <a:ext cx="3957665" cy="725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C00000"/>
                  </a:solidFill>
                  <a:latin typeface="Calibri" pitchFamily="34" charset="0"/>
                </a:rPr>
                <a:t>по выбору аттестуемого </a:t>
              </a:r>
            </a:p>
            <a:p>
              <a:r>
                <a:rPr lang="ru-RU" sz="2400" b="1">
                  <a:solidFill>
                    <a:srgbClr val="C00000"/>
                  </a:solidFill>
                  <a:latin typeface="Calibri" pitchFamily="34" charset="0"/>
                </a:rPr>
                <a:t>педагога</a:t>
              </a:r>
            </a:p>
          </p:txBody>
        </p:sp>
        <p:sp>
          <p:nvSpPr>
            <p:cNvPr id="7" name="Волна 6"/>
            <p:cNvSpPr/>
            <p:nvPr/>
          </p:nvSpPr>
          <p:spPr>
            <a:xfrm>
              <a:off x="5000628" y="6322215"/>
              <a:ext cx="3786214" cy="1071570"/>
            </a:xfrm>
            <a:prstGeom prst="wav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00034" y="1285860"/>
          <a:ext cx="835824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500034" y="2357430"/>
          <a:ext cx="835824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500034" y="3429000"/>
          <a:ext cx="835824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500034" y="4572008"/>
          <a:ext cx="835824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715436" cy="14176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Процедура аттестации с целью подтверждения соответствия занимаемой должности 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Graphic spid="6" grpId="0">
        <p:bldAsOne/>
      </p:bldGraphic>
      <p:bldGraphic spid="7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00034" y="1285860"/>
          <a:ext cx="835824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257146" y="3146418"/>
          <a:ext cx="835824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781021" y="4727575"/>
          <a:ext cx="835824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715436" cy="14176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Процедура аттестации с целью подтверждения соответствия занимаемой должности 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Graphic spid="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Процедура написания </a:t>
            </a:r>
            <a:b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конспекта занятия как формы  квалификационного  испытания 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0" y="1500174"/>
          <a:ext cx="9001156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Процедура решения  педагогических  ситуаций  как формы  квалификационного  испытания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63" y="2143125"/>
            <a:ext cx="2857500" cy="15716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Количество мини-кейсов (ситуаций) для решения – 3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0" y="2428875"/>
            <a:ext cx="2857500" cy="1571625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Время на выполнение заданий </a:t>
            </a:r>
            <a:r>
              <a:rPr lang="ru-RU" sz="2400" dirty="0">
                <a:solidFill>
                  <a:schemeClr val="tx1"/>
                </a:solidFill>
              </a:rPr>
              <a:t>– </a:t>
            </a:r>
            <a:r>
              <a:rPr lang="ru-RU" sz="2400" dirty="0">
                <a:solidFill>
                  <a:schemeClr val="tx1"/>
                </a:solidFill>
              </a:rPr>
              <a:t>1,5 часа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1563" y="3643313"/>
            <a:ext cx="4071937" cy="21431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Условия </a:t>
            </a:r>
            <a:r>
              <a:rPr lang="ru-RU" sz="2400" dirty="0">
                <a:solidFill>
                  <a:schemeClr val="tx1"/>
                </a:solidFill>
              </a:rPr>
              <a:t>выбора </a:t>
            </a:r>
            <a:r>
              <a:rPr lang="ru-RU" sz="2400" dirty="0">
                <a:solidFill>
                  <a:schemeClr val="tx1"/>
                </a:solidFill>
              </a:rPr>
              <a:t>– </a:t>
            </a:r>
            <a:endParaRPr lang="ru-RU" sz="24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выбор </a:t>
            </a:r>
            <a:r>
              <a:rPr lang="ru-RU" sz="2400" dirty="0">
                <a:solidFill>
                  <a:schemeClr val="tx1"/>
                </a:solidFill>
              </a:rPr>
              <a:t>осуществляет аттестуемый педагог </a:t>
            </a:r>
            <a:r>
              <a:rPr lang="ru-RU" sz="2400" dirty="0">
                <a:solidFill>
                  <a:schemeClr val="tx1"/>
                </a:solidFill>
              </a:rPr>
              <a:t>из </a:t>
            </a:r>
            <a:r>
              <a:rPr lang="ru-RU" sz="2400" dirty="0">
                <a:solidFill>
                  <a:schemeClr val="tx1"/>
                </a:solidFill>
              </a:rPr>
              <a:t>30 </a:t>
            </a:r>
            <a:r>
              <a:rPr lang="ru-RU" sz="2400" dirty="0">
                <a:solidFill>
                  <a:schemeClr val="tx1"/>
                </a:solidFill>
              </a:rPr>
              <a:t>предложенных и заранее неизвестных ему  </a:t>
            </a:r>
            <a:r>
              <a:rPr lang="ru-RU" sz="2400" dirty="0">
                <a:solidFill>
                  <a:schemeClr val="tx1"/>
                </a:solidFill>
              </a:rPr>
              <a:t>ситуаций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625" y="4643438"/>
            <a:ext cx="3714750" cy="200025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Инструкция по выполнению задания; ознакомление с критериями и шкалой оценивания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Критерии оценивания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 оперативно сориентироваться в ситуации и причинах ее возникновения;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выбрать обоснованный  ориентир  для  выстраивания  собственного  поведения; 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поставить  и  реализовать  педагогические  цели  и  задачи  в  различных,  даже неожиданных  ситуациях; 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 учитывать  особенности  обучающихся;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 выработать  и  реализовать  способ  педагогического  воздействия  для  разрешения  сложившейся  ситуации; 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 предвидеть  результаты воздействия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Шкала оценивания (4-балльная)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500174"/>
            <a:ext cx="4071966" cy="2357454"/>
          </a:xfrm>
          <a:prstGeom prst="round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0  баллов</a:t>
            </a:r>
            <a:r>
              <a:rPr lang="ru-RU" sz="2400" dirty="0">
                <a:solidFill>
                  <a:schemeClr val="tx1"/>
                </a:solidFill>
              </a:rPr>
              <a:t>  –  вариант  ответа  отсутствует  или  предложенный  вариант является  антипедагогическим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0" y="1500174"/>
            <a:ext cx="4071966" cy="2357454"/>
          </a:xfrm>
          <a:prstGeom prst="roundRect">
            <a:avLst/>
          </a:prstGeom>
          <a:solidFill>
            <a:srgbClr val="FFFFC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1  балл</a:t>
            </a:r>
            <a:r>
              <a:rPr lang="ru-RU" sz="2400" dirty="0">
                <a:solidFill>
                  <a:schemeClr val="tx1"/>
                </a:solidFill>
              </a:rPr>
              <a:t>  –  </a:t>
            </a:r>
            <a:r>
              <a:rPr lang="ru-RU" sz="2400" dirty="0">
                <a:solidFill>
                  <a:schemeClr val="tx1"/>
                </a:solidFill>
              </a:rPr>
              <a:t>приведен  вариант  разрешения  ситуации  нейтрального  </a:t>
            </a:r>
            <a:r>
              <a:rPr lang="ru-RU" sz="2400" dirty="0">
                <a:solidFill>
                  <a:schemeClr val="tx1"/>
                </a:solidFill>
              </a:rPr>
              <a:t>типа; возможный</a:t>
            </a:r>
            <a:r>
              <a:rPr lang="ru-RU" sz="2400" dirty="0">
                <a:solidFill>
                  <a:schemeClr val="tx1"/>
                </a:solidFill>
              </a:rPr>
              <a:t>, но не конструктивный   вариант реагирования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4071942"/>
            <a:ext cx="4071966" cy="2357454"/>
          </a:xfrm>
          <a:prstGeom prst="roundRect">
            <a:avLst/>
          </a:prstGeom>
          <a:solidFill>
            <a:srgbClr val="FFFFCC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2  балла</a:t>
            </a:r>
            <a:r>
              <a:rPr lang="ru-RU" sz="2400" dirty="0">
                <a:solidFill>
                  <a:schemeClr val="tx1"/>
                </a:solidFill>
              </a:rPr>
              <a:t>  </a:t>
            </a:r>
            <a:r>
              <a:rPr lang="ru-RU" sz="2400" dirty="0">
                <a:solidFill>
                  <a:schemeClr val="tx1"/>
                </a:solidFill>
              </a:rPr>
              <a:t>–  предложенный  вариант </a:t>
            </a:r>
            <a:r>
              <a:rPr lang="ru-RU" sz="2400" dirty="0">
                <a:solidFill>
                  <a:schemeClr val="tx1"/>
                </a:solidFill>
              </a:rPr>
              <a:t>направлен  </a:t>
            </a:r>
            <a:r>
              <a:rPr lang="ru-RU" sz="2400" dirty="0">
                <a:solidFill>
                  <a:schemeClr val="tx1"/>
                </a:solidFill>
              </a:rPr>
              <a:t>на достижение положительного  </a:t>
            </a:r>
            <a:r>
              <a:rPr lang="ru-RU" sz="2400" dirty="0">
                <a:solidFill>
                  <a:schemeClr val="tx1"/>
                </a:solidFill>
              </a:rPr>
              <a:t>эффекта, но не  </a:t>
            </a:r>
            <a:r>
              <a:rPr lang="ru-RU" sz="2400" dirty="0">
                <a:solidFill>
                  <a:schemeClr val="tx1"/>
                </a:solidFill>
              </a:rPr>
              <a:t>содержит  достаточного  </a:t>
            </a:r>
            <a:r>
              <a:rPr lang="ru-RU" sz="2400" dirty="0">
                <a:solidFill>
                  <a:schemeClr val="tx1"/>
                </a:solidFill>
              </a:rPr>
              <a:t>обоснования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0" y="4071942"/>
            <a:ext cx="4071966" cy="2357454"/>
          </a:xfrm>
          <a:prstGeom prst="roundRect">
            <a:avLst/>
          </a:prstGeom>
          <a:solidFill>
            <a:srgbClr val="FFFFCC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3  балла</a:t>
            </a:r>
            <a:r>
              <a:rPr lang="ru-RU" sz="2400" dirty="0">
                <a:solidFill>
                  <a:schemeClr val="tx1"/>
                </a:solidFill>
              </a:rPr>
              <a:t>  –  </a:t>
            </a:r>
            <a:r>
              <a:rPr lang="ru-RU" sz="2400" dirty="0">
                <a:solidFill>
                  <a:schemeClr val="tx1"/>
                </a:solidFill>
              </a:rPr>
              <a:t>дан  конструктивный  вариант  реагирования и приведено  его качественное    обоснование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Подготовка экспертного заключения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071563"/>
            <a:ext cx="8229600" cy="1428750"/>
          </a:xfrm>
        </p:spPr>
        <p:txBody>
          <a:bodyPr/>
          <a:lstStyle/>
          <a:p>
            <a:r>
              <a:rPr lang="ru-RU" sz="2800" smtClean="0"/>
              <a:t>Для  получения  положительного  заключения  о  соответствии занимаемой  должности  достаточно  набрать  4  балла.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0" y="2571750"/>
            <a:ext cx="3500438" cy="107156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ПС = А + В + </a:t>
            </a:r>
            <a:r>
              <a:rPr lang="ru-RU" sz="3600" b="1" dirty="0">
                <a:solidFill>
                  <a:srgbClr val="C00000"/>
                </a:solidFill>
              </a:rPr>
              <a:t>С</a:t>
            </a:r>
            <a:r>
              <a:rPr lang="ru-RU" sz="2400" dirty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71938" y="2214563"/>
            <a:ext cx="5072062" cy="192881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</a:rPr>
              <a:t>ПС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>
                <a:solidFill>
                  <a:srgbClr val="C00000"/>
                </a:solidFill>
              </a:rPr>
              <a:t>– показатель </a:t>
            </a:r>
            <a:r>
              <a:rPr lang="ru-RU" sz="2000" dirty="0">
                <a:solidFill>
                  <a:srgbClr val="C00000"/>
                </a:solidFill>
              </a:rPr>
              <a:t>соответствия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>
                <a:solidFill>
                  <a:srgbClr val="C00000"/>
                </a:solidFill>
              </a:rPr>
              <a:t>        занимаемой </a:t>
            </a:r>
            <a:r>
              <a:rPr lang="ru-RU" sz="2000" dirty="0">
                <a:solidFill>
                  <a:srgbClr val="C00000"/>
                </a:solidFill>
              </a:rPr>
              <a:t>должности,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</a:rPr>
              <a:t>А</a:t>
            </a:r>
            <a:r>
              <a:rPr lang="ru-RU" sz="2000" dirty="0">
                <a:solidFill>
                  <a:srgbClr val="C00000"/>
                </a:solidFill>
              </a:rPr>
              <a:t> – оценка за решение </a:t>
            </a:r>
            <a:r>
              <a:rPr lang="ru-RU" sz="2000" dirty="0">
                <a:solidFill>
                  <a:srgbClr val="C00000"/>
                </a:solidFill>
              </a:rPr>
              <a:t>первой ситуации</a:t>
            </a:r>
            <a:r>
              <a:rPr lang="ru-RU" sz="2000" dirty="0">
                <a:solidFill>
                  <a:srgbClr val="C00000"/>
                </a:solidFill>
              </a:rPr>
              <a:t>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</a:rPr>
              <a:t>В</a:t>
            </a:r>
            <a:r>
              <a:rPr lang="ru-RU" sz="2000" dirty="0">
                <a:solidFill>
                  <a:srgbClr val="C00000"/>
                </a:solidFill>
              </a:rPr>
              <a:t> – оценка за решение </a:t>
            </a:r>
            <a:r>
              <a:rPr lang="ru-RU" sz="2000" dirty="0">
                <a:solidFill>
                  <a:srgbClr val="C00000"/>
                </a:solidFill>
              </a:rPr>
              <a:t>второй ситуации</a:t>
            </a:r>
            <a:r>
              <a:rPr lang="ru-RU" sz="2000" dirty="0">
                <a:solidFill>
                  <a:srgbClr val="C00000"/>
                </a:solidFill>
              </a:rPr>
              <a:t>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</a:rPr>
              <a:t>С</a:t>
            </a:r>
            <a:r>
              <a:rPr lang="ru-RU" sz="2000" dirty="0">
                <a:solidFill>
                  <a:srgbClr val="C00000"/>
                </a:solidFill>
              </a:rPr>
              <a:t> – оценка за решение </a:t>
            </a:r>
            <a:r>
              <a:rPr lang="ru-RU" sz="2000" dirty="0">
                <a:solidFill>
                  <a:srgbClr val="C00000"/>
                </a:solidFill>
              </a:rPr>
              <a:t>третьей ситуации</a:t>
            </a:r>
            <a:r>
              <a:rPr lang="ru-RU" sz="2000" dirty="0">
                <a:solidFill>
                  <a:srgbClr val="C00000"/>
                </a:solidFill>
              </a:rPr>
              <a:t>. 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285720" y="3714752"/>
          <a:ext cx="8072494" cy="3357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  <p:bldGraphic spid="7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642938" y="3786188"/>
            <a:ext cx="1285875" cy="1096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или</a:t>
            </a:r>
          </a:p>
          <a:p>
            <a:endParaRPr lang="ru-RU" smtClean="0"/>
          </a:p>
        </p:txBody>
      </p:sp>
      <p:grpSp>
        <p:nvGrpSpPr>
          <p:cNvPr id="4" name="Группа 3"/>
          <p:cNvGrpSpPr/>
          <p:nvPr/>
        </p:nvGrpSpPr>
        <p:grpSpPr>
          <a:xfrm>
            <a:off x="357158" y="428604"/>
            <a:ext cx="3214710" cy="1571636"/>
            <a:chOff x="0" y="127245"/>
            <a:chExt cx="2906097" cy="1174269"/>
          </a:xfrm>
          <a:scene3d>
            <a:camera prst="orthographicFront"/>
            <a:lightRig rig="threePt" dir="t"/>
          </a:scene3d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127245"/>
              <a:ext cx="2906097" cy="1174269"/>
            </a:xfrm>
            <a:prstGeom prst="roundRect">
              <a:avLst/>
            </a:prstGeom>
            <a:sp3d>
              <a:bevelT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57323" y="184568"/>
              <a:ext cx="2791451" cy="105962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6680" tIns="53340" rIns="106680" bIns="53340" spcCol="1270" anchor="ctr"/>
            <a:lstStyle/>
            <a:p>
              <a:pPr algn="ctr" defTabSz="12446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3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Цель аттестации</a:t>
              </a:r>
              <a:endPara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2357422" y="2071678"/>
            <a:ext cx="6309404" cy="2143140"/>
            <a:chOff x="1763089" y="142876"/>
            <a:chExt cx="6309404" cy="1699732"/>
          </a:xfrm>
          <a:scene3d>
            <a:camera prst="orthographicFront"/>
            <a:lightRig rig="threePt" dir="t"/>
          </a:scene3d>
        </p:grpSpPr>
        <p:sp>
          <p:nvSpPr>
            <p:cNvPr id="8" name="Прямоугольник с двумя скругленными соседними углами 7"/>
            <p:cNvSpPr/>
            <p:nvPr/>
          </p:nvSpPr>
          <p:spPr>
            <a:xfrm rot="5400000">
              <a:off x="4067925" y="-2161960"/>
              <a:ext cx="1699732" cy="6309404"/>
            </a:xfrm>
            <a:prstGeom prst="round2SameRect">
              <a:avLst/>
            </a:prstGeom>
            <a:sp3d>
              <a:bevelT prst="angle"/>
            </a:sp3d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рямоугольник 8"/>
            <p:cNvSpPr/>
            <p:nvPr/>
          </p:nvSpPr>
          <p:spPr>
            <a:xfrm>
              <a:off x="2191718" y="198672"/>
              <a:ext cx="5824980" cy="158727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0668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2400" dirty="0"/>
                <a:t>установление соответствия уровня квалификации педагогических работников требованиям, предъявляемым к квалификационным категориям (первой или высшей)</a:t>
              </a:r>
              <a:endParaRPr lang="ru-RU" sz="2400" dirty="0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834596" y="4214818"/>
            <a:ext cx="6309404" cy="2143140"/>
            <a:chOff x="1763089" y="142876"/>
            <a:chExt cx="6309404" cy="1699732"/>
          </a:xfrm>
          <a:solidFill>
            <a:srgbClr val="FF99FF"/>
          </a:solidFill>
          <a:scene3d>
            <a:camera prst="orthographicFront"/>
            <a:lightRig rig="threePt" dir="t"/>
          </a:scene3d>
        </p:grpSpPr>
        <p:sp>
          <p:nvSpPr>
            <p:cNvPr id="12" name="Прямоугольник с двумя скругленными соседними углами 11"/>
            <p:cNvSpPr/>
            <p:nvPr/>
          </p:nvSpPr>
          <p:spPr>
            <a:xfrm rot="5400000">
              <a:off x="4067925" y="-2161960"/>
              <a:ext cx="1699732" cy="6309404"/>
            </a:xfrm>
            <a:prstGeom prst="round2SameRect">
              <a:avLst/>
            </a:prstGeom>
            <a:grpFill/>
            <a:sp3d>
              <a:bevelT prst="angle"/>
            </a:sp3d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Прямоугольник 12"/>
            <p:cNvSpPr/>
            <p:nvPr/>
          </p:nvSpPr>
          <p:spPr>
            <a:xfrm>
              <a:off x="2191718" y="198672"/>
              <a:ext cx="5824980" cy="1587278"/>
            </a:xfrm>
            <a:prstGeom prst="rect">
              <a:avLst/>
            </a:prstGeom>
            <a:no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0668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2400" dirty="0"/>
                <a:t>подтверждения соответствия педагогических работников занимаемым ими должностям на основе оценки их профессиональной деятельности</a:t>
              </a:r>
              <a:endParaRPr lang="ru-RU" sz="2400" dirty="0"/>
            </a:p>
          </p:txBody>
        </p:sp>
      </p:grpSp>
      <p:sp>
        <p:nvSpPr>
          <p:cNvPr id="15" name="Freeform 7"/>
          <p:cNvSpPr>
            <a:spLocks/>
          </p:cNvSpPr>
          <p:nvPr/>
        </p:nvSpPr>
        <p:spPr bwMode="gray">
          <a:xfrm rot="2715574">
            <a:off x="699294" y="5010944"/>
            <a:ext cx="2347913" cy="733425"/>
          </a:xfrm>
          <a:custGeom>
            <a:avLst/>
            <a:gdLst/>
            <a:ahLst/>
            <a:cxnLst>
              <a:cxn ang="0">
                <a:pos x="1405" y="102"/>
              </a:cxn>
              <a:cxn ang="0">
                <a:pos x="1540" y="395"/>
              </a:cxn>
              <a:cxn ang="0">
                <a:pos x="1472" y="369"/>
              </a:cxn>
              <a:cxn ang="0">
                <a:pos x="1373" y="403"/>
              </a:cxn>
              <a:cxn ang="0">
                <a:pos x="1274" y="433"/>
              </a:cxn>
              <a:cxn ang="0">
                <a:pos x="1160" y="458"/>
              </a:cxn>
              <a:cxn ang="0">
                <a:pos x="1062" y="472"/>
              </a:cxn>
              <a:cxn ang="0">
                <a:pos x="968" y="479"/>
              </a:cxn>
              <a:cxn ang="0">
                <a:pos x="872" y="479"/>
              </a:cxn>
              <a:cxn ang="0">
                <a:pos x="766" y="468"/>
              </a:cxn>
              <a:cxn ang="0">
                <a:pos x="634" y="439"/>
              </a:cxn>
              <a:cxn ang="0">
                <a:pos x="524" y="407"/>
              </a:cxn>
              <a:cxn ang="0">
                <a:pos x="435" y="373"/>
              </a:cxn>
              <a:cxn ang="0">
                <a:pos x="344" y="326"/>
              </a:cxn>
              <a:cxn ang="0">
                <a:pos x="242" y="256"/>
              </a:cxn>
              <a:cxn ang="0">
                <a:pos x="157" y="186"/>
              </a:cxn>
              <a:cxn ang="0">
                <a:pos x="102" y="132"/>
              </a:cxn>
              <a:cxn ang="0">
                <a:pos x="0" y="0"/>
              </a:cxn>
              <a:cxn ang="0">
                <a:pos x="135" y="124"/>
              </a:cxn>
              <a:cxn ang="0">
                <a:pos x="219" y="186"/>
              </a:cxn>
              <a:cxn ang="0">
                <a:pos x="307" y="231"/>
              </a:cxn>
              <a:cxn ang="0">
                <a:pos x="395" y="267"/>
              </a:cxn>
              <a:cxn ang="0">
                <a:pos x="487" y="293"/>
              </a:cxn>
              <a:cxn ang="0">
                <a:pos x="571" y="309"/>
              </a:cxn>
              <a:cxn ang="0">
                <a:pos x="673" y="318"/>
              </a:cxn>
              <a:cxn ang="0">
                <a:pos x="766" y="318"/>
              </a:cxn>
              <a:cxn ang="0">
                <a:pos x="890" y="311"/>
              </a:cxn>
              <a:cxn ang="0">
                <a:pos x="1000" y="296"/>
              </a:cxn>
              <a:cxn ang="0">
                <a:pos x="1106" y="274"/>
              </a:cxn>
              <a:cxn ang="0">
                <a:pos x="1212" y="245"/>
              </a:cxn>
              <a:cxn ang="0">
                <a:pos x="1318" y="209"/>
              </a:cxn>
              <a:cxn ang="0">
                <a:pos x="1427" y="15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FF0000"/>
          </a:solidFill>
          <a:ln w="1270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16" name="Freeform 10"/>
          <p:cNvSpPr>
            <a:spLocks/>
          </p:cNvSpPr>
          <p:nvPr/>
        </p:nvSpPr>
        <p:spPr bwMode="gray">
          <a:xfrm rot="2941629">
            <a:off x="300038" y="2546350"/>
            <a:ext cx="2347912" cy="731838"/>
          </a:xfrm>
          <a:custGeom>
            <a:avLst/>
            <a:gdLst/>
            <a:ahLst/>
            <a:cxnLst>
              <a:cxn ang="0">
                <a:pos x="1405" y="102"/>
              </a:cxn>
              <a:cxn ang="0">
                <a:pos x="1540" y="395"/>
              </a:cxn>
              <a:cxn ang="0">
                <a:pos x="1472" y="369"/>
              </a:cxn>
              <a:cxn ang="0">
                <a:pos x="1373" y="403"/>
              </a:cxn>
              <a:cxn ang="0">
                <a:pos x="1274" y="433"/>
              </a:cxn>
              <a:cxn ang="0">
                <a:pos x="1160" y="458"/>
              </a:cxn>
              <a:cxn ang="0">
                <a:pos x="1062" y="472"/>
              </a:cxn>
              <a:cxn ang="0">
                <a:pos x="968" y="479"/>
              </a:cxn>
              <a:cxn ang="0">
                <a:pos x="872" y="479"/>
              </a:cxn>
              <a:cxn ang="0">
                <a:pos x="766" y="468"/>
              </a:cxn>
              <a:cxn ang="0">
                <a:pos x="634" y="439"/>
              </a:cxn>
              <a:cxn ang="0">
                <a:pos x="524" y="407"/>
              </a:cxn>
              <a:cxn ang="0">
                <a:pos x="435" y="373"/>
              </a:cxn>
              <a:cxn ang="0">
                <a:pos x="344" y="326"/>
              </a:cxn>
              <a:cxn ang="0">
                <a:pos x="242" y="256"/>
              </a:cxn>
              <a:cxn ang="0">
                <a:pos x="157" y="186"/>
              </a:cxn>
              <a:cxn ang="0">
                <a:pos x="102" y="132"/>
              </a:cxn>
              <a:cxn ang="0">
                <a:pos x="0" y="0"/>
              </a:cxn>
              <a:cxn ang="0">
                <a:pos x="135" y="124"/>
              </a:cxn>
              <a:cxn ang="0">
                <a:pos x="219" y="186"/>
              </a:cxn>
              <a:cxn ang="0">
                <a:pos x="307" y="231"/>
              </a:cxn>
              <a:cxn ang="0">
                <a:pos x="395" y="267"/>
              </a:cxn>
              <a:cxn ang="0">
                <a:pos x="487" y="293"/>
              </a:cxn>
              <a:cxn ang="0">
                <a:pos x="571" y="309"/>
              </a:cxn>
              <a:cxn ang="0">
                <a:pos x="673" y="318"/>
              </a:cxn>
              <a:cxn ang="0">
                <a:pos x="766" y="318"/>
              </a:cxn>
              <a:cxn ang="0">
                <a:pos x="890" y="311"/>
              </a:cxn>
              <a:cxn ang="0">
                <a:pos x="1000" y="296"/>
              </a:cxn>
              <a:cxn ang="0">
                <a:pos x="1106" y="274"/>
              </a:cxn>
              <a:cxn ang="0">
                <a:pos x="1212" y="245"/>
              </a:cxn>
              <a:cxn ang="0">
                <a:pos x="1318" y="209"/>
              </a:cxn>
              <a:cxn ang="0">
                <a:pos x="1427" y="15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Понятие «педагогическая ситуация»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1500174"/>
            <a:ext cx="6786610" cy="2500330"/>
          </a:xfrm>
          <a:prstGeom prst="round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solidFill>
                  <a:schemeClr val="tx1"/>
                </a:solidFill>
              </a:rPr>
              <a:t>Педагогические ситуации</a:t>
            </a:r>
            <a:r>
              <a:rPr lang="ru-RU" sz="2400" dirty="0">
                <a:solidFill>
                  <a:schemeClr val="tx1"/>
                </a:solidFill>
              </a:rPr>
              <a:t>  –  </a:t>
            </a:r>
            <a:r>
              <a:rPr lang="ru-RU" sz="2400" dirty="0" err="1">
                <a:solidFill>
                  <a:schemeClr val="tx1"/>
                </a:solidFill>
              </a:rPr>
              <a:t>ситуации</a:t>
            </a:r>
            <a:r>
              <a:rPr lang="ru-RU" sz="2400" dirty="0">
                <a:solidFill>
                  <a:schemeClr val="tx1"/>
                </a:solidFill>
              </a:rPr>
              <a:t>, систематизирующие знания по ведущей научно-мировоззренческой теме, идее; ситуации, описывающие значимость самостоятельной деятельности, ответственного отношения к учению и т.д. 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2020" y="4108452"/>
            <a:ext cx="6786610" cy="2214579"/>
          </a:xfrm>
          <a:prstGeom prst="roundRect">
            <a:avLst/>
          </a:prstGeom>
          <a:solidFill>
            <a:srgbClr val="FFFFCC"/>
          </a:solidFill>
          <a:ln>
            <a:solidFill>
              <a:srgbClr val="068809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solidFill>
                  <a:schemeClr val="tx1"/>
                </a:solidFill>
              </a:rPr>
              <a:t>Педагогическое проектирование </a:t>
            </a:r>
            <a:r>
              <a:rPr lang="ru-RU" sz="2400" dirty="0">
                <a:solidFill>
                  <a:schemeClr val="tx1"/>
                </a:solidFill>
              </a:rPr>
              <a:t>- это предварительная разработка основных деталей предстоящей деятельности педагога и воспитанников, а иногда и родителей.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«Классические» (штатные) педагогические ситуации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600200"/>
            <a:ext cx="8715375" cy="4829175"/>
          </a:xfrm>
        </p:spPr>
        <p:txBody>
          <a:bodyPr/>
          <a:lstStyle/>
          <a:p>
            <a:pPr>
              <a:buFont typeface="Arial" charset="0"/>
              <a:buBlip>
                <a:blip r:embed="rId2"/>
              </a:buBlip>
            </a:pPr>
            <a:r>
              <a:rPr lang="ru-RU" sz="2800" b="1" smtClean="0"/>
              <a:t>Ситуация авансирования доверием</a:t>
            </a:r>
            <a:r>
              <a:rPr lang="ru-RU" sz="2800" smtClean="0"/>
              <a:t> </a:t>
            </a:r>
            <a:r>
              <a:rPr lang="ru-RU" sz="2400" smtClean="0"/>
              <a:t>(А.С.Макаренко) </a:t>
            </a:r>
            <a:endParaRPr lang="ru-RU" sz="2800" smtClean="0"/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800" b="1" smtClean="0"/>
              <a:t>Ситуация непринужденной принудительности</a:t>
            </a:r>
            <a:r>
              <a:rPr lang="ru-RU" sz="2800" smtClean="0"/>
              <a:t>  </a:t>
            </a:r>
            <a:r>
              <a:rPr lang="ru-RU" sz="2400" smtClean="0"/>
              <a:t>(Т.Е.Конникова) </a:t>
            </a:r>
            <a:endParaRPr lang="ru-RU" sz="2800" smtClean="0"/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800" b="1" smtClean="0"/>
              <a:t>Ситуация свободного выбора                                                                                          </a:t>
            </a:r>
            <a:r>
              <a:rPr lang="ru-RU" sz="2400" smtClean="0"/>
              <a:t>(О.С.Богданова, В.А.Караковский)</a:t>
            </a:r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800" b="1" smtClean="0"/>
              <a:t>Ситуация соотнесения</a:t>
            </a:r>
            <a:r>
              <a:rPr lang="ru-RU" sz="2800" smtClean="0"/>
              <a:t> </a:t>
            </a:r>
            <a:r>
              <a:rPr lang="ru-RU" sz="2400" smtClean="0"/>
              <a:t>(Х.Й.Лийметс) </a:t>
            </a:r>
            <a:endParaRPr lang="ru-RU" sz="2800" smtClean="0"/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800" b="1" smtClean="0"/>
              <a:t>Ситуация соревнования</a:t>
            </a:r>
            <a:r>
              <a:rPr lang="ru-RU" sz="2800" smtClean="0"/>
              <a:t> </a:t>
            </a:r>
            <a:r>
              <a:rPr lang="ru-RU" sz="2400" smtClean="0"/>
              <a:t>(А.Н.Лутошкин) </a:t>
            </a:r>
            <a:endParaRPr lang="ru-RU" sz="2800" smtClean="0"/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800" b="1" smtClean="0"/>
              <a:t>Ситуация  успеха         </a:t>
            </a:r>
            <a:r>
              <a:rPr lang="ru-RU" sz="2800" smtClean="0"/>
              <a:t>                                                        </a:t>
            </a:r>
            <a:r>
              <a:rPr lang="ru-RU" sz="2400" smtClean="0"/>
              <a:t>(О.С.Газман, В.А.Караковский, А.С.Белкин) </a:t>
            </a:r>
            <a:endParaRPr lang="ru-RU" sz="2800" smtClean="0"/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800" b="1" smtClean="0"/>
              <a:t>Ситуация творчества</a:t>
            </a:r>
            <a:r>
              <a:rPr lang="ru-RU" sz="2800" smtClean="0"/>
              <a:t> </a:t>
            </a:r>
            <a:r>
              <a:rPr lang="ru-RU" sz="2400" smtClean="0"/>
              <a:t>(В.А.Караковский). </a:t>
            </a:r>
            <a:endParaRPr lang="ru-RU" sz="2800" smtClean="0"/>
          </a:p>
          <a:p>
            <a:pPr>
              <a:buFont typeface="Arial" charset="0"/>
              <a:buBlip>
                <a:blip r:embed="rId3"/>
              </a:buBlip>
            </a:pPr>
            <a:endParaRPr lang="ru-RU" sz="2800" smtClean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Основа педагогической ситуации –  конфликт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500034" y="1071546"/>
          <a:ext cx="8072494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500034" y="2143116"/>
          <a:ext cx="8072494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500034" y="3214686"/>
          <a:ext cx="8072494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500034" y="4357694"/>
          <a:ext cx="8072494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500034" y="5429240"/>
          <a:ext cx="8072494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Graphic spid="6" grpId="0">
        <p:bldAsOne/>
      </p:bldGraphic>
      <p:bldGraphic spid="7" grpId="0">
        <p:bldAsOne/>
      </p:bldGraphic>
      <p:bldGraphic spid="8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Действия педагога по разрешению педагогических ситуаций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488"/>
          </a:xfrm>
        </p:spPr>
        <p:txBody>
          <a:bodyPr/>
          <a:lstStyle/>
          <a:p>
            <a:pPr>
              <a:buFont typeface="Arial" charset="0"/>
              <a:buBlip>
                <a:blip r:embed="rId2"/>
              </a:buBlip>
            </a:pPr>
            <a:r>
              <a:rPr lang="ru-RU" sz="2400" smtClean="0"/>
              <a:t>Обнаружение факта.</a:t>
            </a:r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400" smtClean="0"/>
              <a:t>Описание (восстановление, конструирование) конкретной педагогической ситуации.</a:t>
            </a:r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400" smtClean="0"/>
              <a:t>Определение характера ее содержания.</a:t>
            </a:r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400" smtClean="0"/>
              <a:t>Анализ педагогической ситуации с целью определения сущности конфликта, лежащего в ее основе.</a:t>
            </a:r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400" smtClean="0"/>
              <a:t>Формулирование педагогических задач, выявление наиболее значимых.</a:t>
            </a:r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400" smtClean="0"/>
              <a:t>Дополнительная теоретическая и практическая подготовка педагога к решению возникших педагогических задач.</a:t>
            </a:r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400" smtClean="0"/>
              <a:t>Выбор способов решения педагогических задач.</a:t>
            </a:r>
          </a:p>
          <a:p>
            <a:pPr>
              <a:buFont typeface="Arial" charset="0"/>
              <a:buBlip>
                <a:blip r:embed="rId2"/>
              </a:buBlip>
            </a:pPr>
            <a:r>
              <a:rPr lang="ru-RU" sz="2400" smtClean="0"/>
              <a:t>Самоанализ и самооценка принятого решения.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 rtlCol="0">
            <a:normAutofit fontScale="9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Схема анализа педагогической ситуации и решения педагогической задачи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2878" y="1643050"/>
            <a:ext cx="8501122" cy="1428760"/>
          </a:xfrm>
          <a:prstGeom prst="round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Уяснить педагогический смысл описанной ситуации с точки зрения формирования личности ребенка, его жизненного опыта, взглядов, позиции.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ятно 1 4"/>
          <p:cNvSpPr/>
          <p:nvPr/>
        </p:nvSpPr>
        <p:spPr>
          <a:xfrm>
            <a:off x="0" y="1928802"/>
            <a:ext cx="571504" cy="500066"/>
          </a:xfrm>
          <a:prstGeom prst="irregularSeal1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9066" y="3241673"/>
            <a:ext cx="8501121" cy="1571636"/>
          </a:xfrm>
          <a:prstGeom prst="roundRect">
            <a:avLst/>
          </a:prstGeom>
          <a:solidFill>
            <a:srgbClr val="FFFFCC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Вычленить педагогическую проблему: реально существующее или назревающее противоречие в формировании личности ребенка, к которому ведет описанная ситуация. Выяснить или предположить истоки этого конфликта.</a:t>
            </a:r>
          </a:p>
        </p:txBody>
      </p:sp>
      <p:sp>
        <p:nvSpPr>
          <p:cNvPr id="7" name="Пятно 1 6"/>
          <p:cNvSpPr/>
          <p:nvPr/>
        </p:nvSpPr>
        <p:spPr>
          <a:xfrm>
            <a:off x="0" y="3429000"/>
            <a:ext cx="571504" cy="500066"/>
          </a:xfrm>
          <a:prstGeom prst="irregularSeal1">
            <a:avLst/>
          </a:prstGeom>
          <a:noFill/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9066" y="5189547"/>
            <a:ext cx="8501121" cy="1000132"/>
          </a:xfrm>
          <a:prstGeom prst="roundRect">
            <a:avLst/>
          </a:prstGeom>
          <a:solidFill>
            <a:srgbClr val="FFFFC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Определить педагогическую цель (планируемый результат, которого хотелось бы достичь в данной ситуации).</a:t>
            </a:r>
          </a:p>
        </p:txBody>
      </p:sp>
      <p:sp>
        <p:nvSpPr>
          <p:cNvPr id="9" name="Пятно 1 8"/>
          <p:cNvSpPr/>
          <p:nvPr/>
        </p:nvSpPr>
        <p:spPr>
          <a:xfrm>
            <a:off x="0" y="5072074"/>
            <a:ext cx="571504" cy="500066"/>
          </a:xfrm>
          <a:prstGeom prst="irregularSeal1">
            <a:avLst/>
          </a:prstGeom>
          <a:noFill/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 rtlCol="0">
            <a:normAutofit fontScale="9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Схема анализа педагогической ситуации и решения педагогической задачи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2878" y="1643050"/>
            <a:ext cx="8501122" cy="1000132"/>
          </a:xfrm>
          <a:prstGeom prst="round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Сформулировать несколько вариантов достижения цели (решения конфликта, эффективного поведения педагога).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ятно 1 4"/>
          <p:cNvSpPr/>
          <p:nvPr/>
        </p:nvSpPr>
        <p:spPr>
          <a:xfrm>
            <a:off x="0" y="1928802"/>
            <a:ext cx="571504" cy="500066"/>
          </a:xfrm>
          <a:prstGeom prst="irregularSeal1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878" y="2714620"/>
            <a:ext cx="8501122" cy="1000132"/>
          </a:xfrm>
          <a:prstGeom prst="roundRect">
            <a:avLst/>
          </a:prstGeom>
          <a:solidFill>
            <a:srgbClr val="FFFFCC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Выбрать и обосновать оптимальный вариант решения задачи (педагогической деятельности в данной ситуации).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Пятно 1 6"/>
          <p:cNvSpPr/>
          <p:nvPr/>
        </p:nvSpPr>
        <p:spPr>
          <a:xfrm>
            <a:off x="0" y="2857496"/>
            <a:ext cx="571504" cy="500066"/>
          </a:xfrm>
          <a:prstGeom prst="irregularSeal1">
            <a:avLst/>
          </a:prstGeom>
          <a:noFill/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878" y="3786190"/>
            <a:ext cx="8501122" cy="1000132"/>
          </a:xfrm>
          <a:prstGeom prst="roundRect">
            <a:avLst/>
          </a:prstGeom>
          <a:solidFill>
            <a:srgbClr val="FFFFC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Определить критерии, по которым можно судить о достигнутых результатах, и методы оценки планируемого результата.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Пятно 1 8"/>
          <p:cNvSpPr/>
          <p:nvPr/>
        </p:nvSpPr>
        <p:spPr>
          <a:xfrm>
            <a:off x="0" y="3929066"/>
            <a:ext cx="571504" cy="500066"/>
          </a:xfrm>
          <a:prstGeom prst="irregularSeal1">
            <a:avLst/>
          </a:prstGeom>
          <a:noFill/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2878" y="4857760"/>
            <a:ext cx="8501122" cy="571504"/>
          </a:xfrm>
          <a:prstGeom prst="roundRect">
            <a:avLst/>
          </a:prstGeom>
          <a:solidFill>
            <a:srgbClr val="FFFFCC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Реализовать продуманный план действий.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Пятно 1 10"/>
          <p:cNvSpPr/>
          <p:nvPr/>
        </p:nvSpPr>
        <p:spPr>
          <a:xfrm>
            <a:off x="0" y="4929198"/>
            <a:ext cx="571504" cy="500066"/>
          </a:xfrm>
          <a:prstGeom prst="irregularSeal1">
            <a:avLst/>
          </a:prstGeom>
          <a:noFill/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2878" y="5500702"/>
            <a:ext cx="8501122" cy="1000132"/>
          </a:xfrm>
          <a:prstGeom prst="roundRect">
            <a:avLst/>
          </a:prstGeom>
          <a:solidFill>
            <a:srgbClr val="FFFFCC"/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Провести рефлексивный анализ результатов решения педагогической задачи.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Пятно 1 12"/>
          <p:cNvSpPr/>
          <p:nvPr/>
        </p:nvSpPr>
        <p:spPr>
          <a:xfrm>
            <a:off x="0" y="5786454"/>
            <a:ext cx="571504" cy="500066"/>
          </a:xfrm>
          <a:prstGeom prst="irregularSeal1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Критерии оценивания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 оперативно сориентироваться в ситуации и причинах ее возникновения;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выбрать обоснованный  ориентир  для  выстраивания  собственного  поведения; 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поставить  и  реализовать  педагогические  цели  и  задачи  в  различных,  даже неожиданных  ситуациях; 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 учитывать  особенности  обучающихся;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 выработать  и  реализовать  способ  педагогического  воздействия  для  разрешения  сложившейся  ситуации;  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ru-RU" dirty="0" smtClean="0"/>
              <a:t>умение  предвидеть  результаты воздействия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Шкала оценивания (4-балльная)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500174"/>
            <a:ext cx="4071966" cy="2357454"/>
          </a:xfrm>
          <a:prstGeom prst="round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0  баллов</a:t>
            </a:r>
            <a:r>
              <a:rPr lang="ru-RU" sz="2400" dirty="0">
                <a:solidFill>
                  <a:schemeClr val="tx1"/>
                </a:solidFill>
              </a:rPr>
              <a:t>  –  вариант  ответа  отсутствует  или  предложенный  вариант является  антипедагогическим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0" y="1500174"/>
            <a:ext cx="4071966" cy="2357454"/>
          </a:xfrm>
          <a:prstGeom prst="roundRect">
            <a:avLst/>
          </a:prstGeom>
          <a:solidFill>
            <a:srgbClr val="FFFFC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1  балл</a:t>
            </a:r>
            <a:r>
              <a:rPr lang="ru-RU" sz="2400" dirty="0">
                <a:solidFill>
                  <a:schemeClr val="tx1"/>
                </a:solidFill>
              </a:rPr>
              <a:t>  –  </a:t>
            </a:r>
            <a:r>
              <a:rPr lang="ru-RU" sz="2400" dirty="0">
                <a:solidFill>
                  <a:schemeClr val="tx1"/>
                </a:solidFill>
              </a:rPr>
              <a:t>приведен  вариант  разрешения  ситуации  нейтрального  </a:t>
            </a:r>
            <a:r>
              <a:rPr lang="ru-RU" sz="2400" dirty="0">
                <a:solidFill>
                  <a:schemeClr val="tx1"/>
                </a:solidFill>
              </a:rPr>
              <a:t>типа; возможный</a:t>
            </a:r>
            <a:r>
              <a:rPr lang="ru-RU" sz="2400" dirty="0">
                <a:solidFill>
                  <a:schemeClr val="tx1"/>
                </a:solidFill>
              </a:rPr>
              <a:t>, но не конструктивный   вариант реагирования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4071942"/>
            <a:ext cx="4071966" cy="2357454"/>
          </a:xfrm>
          <a:prstGeom prst="roundRect">
            <a:avLst/>
          </a:prstGeom>
          <a:solidFill>
            <a:srgbClr val="FFFFCC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2  балла</a:t>
            </a:r>
            <a:r>
              <a:rPr lang="ru-RU" sz="2400" dirty="0">
                <a:solidFill>
                  <a:schemeClr val="tx1"/>
                </a:solidFill>
              </a:rPr>
              <a:t>  </a:t>
            </a:r>
            <a:r>
              <a:rPr lang="ru-RU" sz="2400" dirty="0">
                <a:solidFill>
                  <a:schemeClr val="tx1"/>
                </a:solidFill>
              </a:rPr>
              <a:t>–  предложенный  вариант </a:t>
            </a:r>
            <a:r>
              <a:rPr lang="ru-RU" sz="2400" dirty="0">
                <a:solidFill>
                  <a:schemeClr val="tx1"/>
                </a:solidFill>
              </a:rPr>
              <a:t>направлен  </a:t>
            </a:r>
            <a:r>
              <a:rPr lang="ru-RU" sz="2400" dirty="0">
                <a:solidFill>
                  <a:schemeClr val="tx1"/>
                </a:solidFill>
              </a:rPr>
              <a:t>на достижение положительного  </a:t>
            </a:r>
            <a:r>
              <a:rPr lang="ru-RU" sz="2400" dirty="0">
                <a:solidFill>
                  <a:schemeClr val="tx1"/>
                </a:solidFill>
              </a:rPr>
              <a:t>эффекта, но не  </a:t>
            </a:r>
            <a:r>
              <a:rPr lang="ru-RU" sz="2400" dirty="0">
                <a:solidFill>
                  <a:schemeClr val="tx1"/>
                </a:solidFill>
              </a:rPr>
              <a:t>содержит  достаточного  </a:t>
            </a:r>
            <a:r>
              <a:rPr lang="ru-RU" sz="2400" dirty="0">
                <a:solidFill>
                  <a:schemeClr val="tx1"/>
                </a:solidFill>
              </a:rPr>
              <a:t>обоснования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0" y="4071942"/>
            <a:ext cx="4071966" cy="2357454"/>
          </a:xfrm>
          <a:prstGeom prst="roundRect">
            <a:avLst/>
          </a:prstGeom>
          <a:solidFill>
            <a:srgbClr val="FFFFCC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3  балла</a:t>
            </a:r>
            <a:r>
              <a:rPr lang="ru-RU" sz="2400" dirty="0">
                <a:solidFill>
                  <a:schemeClr val="tx1"/>
                </a:solidFill>
              </a:rPr>
              <a:t>  –  </a:t>
            </a:r>
            <a:r>
              <a:rPr lang="ru-RU" sz="2400" dirty="0">
                <a:solidFill>
                  <a:schemeClr val="tx1"/>
                </a:solidFill>
              </a:rPr>
              <a:t>дан  конструктивный  вариант  реагирования и приведено  его качественное    обоснование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4125913"/>
          </a:xfrm>
        </p:spPr>
        <p:txBody>
          <a:bodyPr/>
          <a:lstStyle/>
          <a:p>
            <a:r>
              <a:rPr lang="ru-RU" smtClean="0"/>
              <a:t>Перед вами — ряд затруднительных педагогических ситуаций. Познакомившись с содержанием каждой из них, необходимо выбрать из числа предложенных вариантов реагирования на данную ситуацию такой, который с педагогической точки зрения наиболее правилен, по вашему мнению. 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625" y="1428750"/>
          <a:ext cx="8229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1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 приступили к проведению урока, все учащиеся успокоились, настала тишина, и вдруг в классе кто-то громко засмеялся. Когда вы, не успев ничего сказать, вопросительно и удивленно посмотрели на учащегося, который засмеялся, он, смотря вам прямо в глаза, заявил: «Мне всегда смешно глядеть на вас, и хочется смеяться, когда вы начинаете вести занятия». Как вы отреагируете на это?</a:t>
                      </a:r>
                      <a:endParaRPr lang="ru-RU" sz="2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«Вот тебе и на!»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«А что тебе смешно?»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«Ну, и ради бога!»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«Ты что, </a:t>
                      </a:r>
                      <a:r>
                        <a:rPr lang="ru-RU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дурачок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«Люблю веселых людей».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рад (а), что создаю у тебя веселое настроение».</a:t>
                      </a:r>
                      <a:endParaRPr lang="ru-RU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5500694" y="285728"/>
            <a:ext cx="3334725" cy="1357322"/>
            <a:chOff x="0" y="127245"/>
            <a:chExt cx="2906097" cy="1174269"/>
          </a:xfrm>
          <a:scene3d>
            <a:camera prst="orthographicFront"/>
            <a:lightRig rig="threePt" dir="t"/>
          </a:scene3d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127245"/>
              <a:ext cx="2906097" cy="1174269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sp3d>
              <a:bevelT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57323" y="184568"/>
              <a:ext cx="2791451" cy="105962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6680" tIns="53340" rIns="106680" bIns="53340" spcCol="1270" anchor="ctr"/>
            <a:lstStyle/>
            <a:p>
              <a:pPr algn="ctr" defTabSz="12446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Основные задачи аттестации </a:t>
              </a:r>
            </a:p>
          </p:txBody>
        </p:sp>
      </p:grpSp>
      <p:sp>
        <p:nvSpPr>
          <p:cNvPr id="7" name="Скругленный прямоугольник 6"/>
          <p:cNvSpPr/>
          <p:nvPr/>
        </p:nvSpPr>
        <p:spPr>
          <a:xfrm>
            <a:off x="214313" y="1714500"/>
            <a:ext cx="7929562" cy="12858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</a:rPr>
              <a:t>стимулирование повышения уровня квалификации педагогических работников, их методологической культуры, личностного профессионального роста, использования ими современных педагогических технологий;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4313" y="3000375"/>
            <a:ext cx="6715125" cy="64293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</a:rPr>
              <a:t>повышение эффективности и качества педагогического труда;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4313" y="3643313"/>
            <a:ext cx="7072312" cy="78581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</a:rPr>
              <a:t>выявление перспектив использования потенциальных возможностей педагогических работников;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313" y="4429125"/>
            <a:ext cx="7858125" cy="135731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</a:rPr>
              <a:t>учет требований федеральных государственных образовательных стандартов к кадровым условиям реализации образовательных программ при формировании кадрового состава образовательных учреждений;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3" y="5786438"/>
            <a:ext cx="6357937" cy="642937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</a:rPr>
              <a:t>обеспечение дифференциации уровня оплаты труда педагогических работников.</a:t>
            </a:r>
          </a:p>
        </p:txBody>
      </p:sp>
      <p:sp>
        <p:nvSpPr>
          <p:cNvPr id="15" name="Freeform 6"/>
          <p:cNvSpPr>
            <a:spLocks/>
          </p:cNvSpPr>
          <p:nvPr/>
        </p:nvSpPr>
        <p:spPr bwMode="gray">
          <a:xfrm rot="6134934" flipV="1">
            <a:off x="7020719" y="2534444"/>
            <a:ext cx="2819400" cy="1052512"/>
          </a:xfrm>
          <a:custGeom>
            <a:avLst/>
            <a:gdLst/>
            <a:ahLst/>
            <a:cxnLst>
              <a:cxn ang="0">
                <a:pos x="1405" y="102"/>
              </a:cxn>
              <a:cxn ang="0">
                <a:pos x="1540" y="395"/>
              </a:cxn>
              <a:cxn ang="0">
                <a:pos x="1472" y="369"/>
              </a:cxn>
              <a:cxn ang="0">
                <a:pos x="1373" y="403"/>
              </a:cxn>
              <a:cxn ang="0">
                <a:pos x="1274" y="433"/>
              </a:cxn>
              <a:cxn ang="0">
                <a:pos x="1160" y="458"/>
              </a:cxn>
              <a:cxn ang="0">
                <a:pos x="1062" y="472"/>
              </a:cxn>
              <a:cxn ang="0">
                <a:pos x="968" y="479"/>
              </a:cxn>
              <a:cxn ang="0">
                <a:pos x="872" y="479"/>
              </a:cxn>
              <a:cxn ang="0">
                <a:pos x="766" y="468"/>
              </a:cxn>
              <a:cxn ang="0">
                <a:pos x="634" y="439"/>
              </a:cxn>
              <a:cxn ang="0">
                <a:pos x="524" y="407"/>
              </a:cxn>
              <a:cxn ang="0">
                <a:pos x="435" y="373"/>
              </a:cxn>
              <a:cxn ang="0">
                <a:pos x="344" y="326"/>
              </a:cxn>
              <a:cxn ang="0">
                <a:pos x="242" y="256"/>
              </a:cxn>
              <a:cxn ang="0">
                <a:pos x="157" y="186"/>
              </a:cxn>
              <a:cxn ang="0">
                <a:pos x="102" y="132"/>
              </a:cxn>
              <a:cxn ang="0">
                <a:pos x="0" y="0"/>
              </a:cxn>
              <a:cxn ang="0">
                <a:pos x="135" y="124"/>
              </a:cxn>
              <a:cxn ang="0">
                <a:pos x="219" y="186"/>
              </a:cxn>
              <a:cxn ang="0">
                <a:pos x="307" y="231"/>
              </a:cxn>
              <a:cxn ang="0">
                <a:pos x="395" y="267"/>
              </a:cxn>
              <a:cxn ang="0">
                <a:pos x="487" y="293"/>
              </a:cxn>
              <a:cxn ang="0">
                <a:pos x="571" y="309"/>
              </a:cxn>
              <a:cxn ang="0">
                <a:pos x="673" y="318"/>
              </a:cxn>
              <a:cxn ang="0">
                <a:pos x="766" y="318"/>
              </a:cxn>
              <a:cxn ang="0">
                <a:pos x="890" y="311"/>
              </a:cxn>
              <a:cxn ang="0">
                <a:pos x="1000" y="296"/>
              </a:cxn>
              <a:cxn ang="0">
                <a:pos x="1106" y="274"/>
              </a:cxn>
              <a:cxn ang="0">
                <a:pos x="1212" y="245"/>
              </a:cxn>
              <a:cxn ang="0">
                <a:pos x="1318" y="209"/>
              </a:cxn>
              <a:cxn ang="0">
                <a:pos x="1427" y="15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A50021"/>
          </a:solidFill>
          <a:ln w="1270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625" y="1428750"/>
          <a:ext cx="8229600" cy="5364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2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самом начале занятия или уже после того, как вы провели несколько занятий, учащийся заявляет вам: «Я не думаю, что вы, как педагог, сможете нас чему-то научить».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Ваша реакция?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«Твое дело — учиться, а не учить учителя».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«Таких, как ты, я, конечно, ничему не смогу научить».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«Может быть, тебе лучше перейти в другой класс или учиться у другого учителя?»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«Тебе просто не хочется учиться».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«Мне интересно знать, почему ты так думаешь».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«Давай поговорим об этом подробнее. В моем поведении, наверное, есть что-то такое, что наводит тебя на подобную мысль».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625" y="1428750"/>
          <a:ext cx="8229600" cy="5059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3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Учитель дает учащемуся задание, а тот не хочет его выполнять и при этом заявляет: «Я не хочу это делать!» — Какой должна быть реакция учителя?</a:t>
                      </a:r>
                    </a:p>
                    <a:p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«Не хочешь — заставим!»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«Для чего же ты тогда пришел учиться?»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«Тем хуже для тебя, оставайся неучем. Твое поведение похоже на поведение человека, который назло своему лицу хотел бы отрезать себе нос».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«Ты отдаешь себе отчет в том, чем это может для тебя окончиться?»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«Не мог бы ты объяснить, почему?»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«Давай сядем и обсудим — может быть, ты и прав».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625" y="1428750"/>
          <a:ext cx="8229600" cy="5241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4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 разочарован своими учебными успехами, сомневается в своих способностях и в том, что ему когда-либо удастся как следует понять и усвоить материал, и говорит учителю: «Как вы думаете, удастся ли мне когда-нибудь учиться на отлично и не отставать от остальных ребят в классе?» — Что должен на это ему ответить учитель?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«Если честно сказать — сомневаюсь».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«О, да, конечно, в этом ты можешь не сомневаться».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 тебя прекрасные способности, и я связываю с тобой большие надежды».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«Почему ты сомневаешься в себе?»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«Давай поговорим и выясним проблемы».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«Многое зависит от того, как мы с тобой будем работать».</a:t>
                      </a:r>
                      <a:endParaRPr lang="ru-RU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313" y="1143000"/>
          <a:ext cx="8715375" cy="5426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/>
                <a:gridCol w="5857916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5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Ученик говорит учителю: «На два ближайших урока, которые вы проводите, я не пойду, так как в это время хочу сходить на концерт молодежного ансамбля (варианты: погулять с друзьями, побывать на спортивных соревнованиях в качестве зрителя, просто отдохнуть от школы)». — Как нужно ответить ему?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«Попробуй только!»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 следующий раз тебе придется прийти в школу с родителями».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«Это — твое дело, тебе же сдавать экзамен (зачет). Придется все равно отчитываться за пропущенные занятия, я потом тебя обязательно спрошу».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«Ты, мне кажется, очень несерьезно относишься к занятиям».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«Может быть, тебе вообще лучше оставить школу?»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«А что ты собираешься делать дальше?»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«Мне интересно знать, почему посещение концерта (прогулка с друзьями, посещение соревнования) для тебя интереснее, чем занятия в школе».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тебя понимаю: отдыхать, ходить на концерты, бывать на соревнованиях, общаться с друзьями действительно интереснее, чем учиться в школе. Но я, тем не менее, хотел (а) бы знать, почему это так именно для тебя».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625" y="1428750"/>
          <a:ext cx="8229600" cy="5241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6214"/>
                <a:gridCol w="4443386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6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Ученик, увидев учителя, когда тот вошел в класс, говорит ему: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«Вы выглядите очень усталым и утомленным». — Как на это должен отреагировать учитель?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думаю, что с твоей стороны не очень прилично делать мне такие замечания».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«Да, я плохо себя чувствую».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«Не волнуйся обо мне, лучше на себя посмотри».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сегодня плохо спал, у меня немало работы».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«Не беспокойся, это не помешает нашим занятиям».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«Ты — очень внимательный, спасибо за заботу!»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625" y="1428750"/>
          <a:ext cx="8229600" cy="5241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/>
                <a:gridCol w="4586262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7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чувствую, что занятия, которые вы ведете, не помогают мне», — говорит ученик учителю и добавляет: «Я вообще думаю бросить занятия». — Как на это должен отреагировать учитель?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«Перестань говорить глупости!»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«Ничего себе, додумался!»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«Может быть, тебе найти другого учителя?»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хотел бы подробнее знать, почему у тебя возникло такое желание?»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«А что, если нам поработать вместе над решением твоей проблемы?»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«Может быть, твою проблему можно решить как-то иначе?»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625" y="1428750"/>
          <a:ext cx="8229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/>
                <a:gridCol w="4586262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8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 говорит учителю, демонстрируя излишнюю самоуверенность: «Нет ничего такого, что я не сумел бы сделать, если бы захотел. В том числе мне ничего не стоит усвоить и преподаваемый вами предмет». — Какой должна быть на это реплика учителя?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«Ты слишком хорошо думаешь о себе».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«С твоими-то способностями? — Сомневаюсь!»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«Ты, наверное, чувствуешь себя достаточно уверенно, если заявляешь так?»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«Не сомневаюсь в этом, так как знаю, что если ты захочешь, то у тебя все получится».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«Это, наверное, потребует от тебя большого напряжения».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«Излишняя самоуверенность вредит делу».</a:t>
                      </a:r>
                      <a:endParaRPr lang="ru-RU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625" y="1143000"/>
          <a:ext cx="8229600" cy="5608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3272"/>
                <a:gridCol w="5086328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9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ответ на соответствующее замечание учителя учащийся говорит, что для того, чтобы усвоить учебный предмет, ему не нужно много работать: «Меня считают достаточно способным человеком». — Что должен ответить ему на это учитель?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«Это мнение, которому ты вряд ли соответствуешь».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«Те трудности, которые ты до сих пор испытывал, и твои знания отнюдь не говорят об этом».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«Многие люди считают себя достаточно способными, но далеко не все на деле таковыми являются».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рад (а), что ты такого высокого мнения о себе».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«Это тем более должно заставить тебя прилагать больше усилий в учении».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«Это звучит так, как будто ты сам не очень веришь в свои способности».</a:t>
                      </a:r>
                      <a:endParaRPr lang="ru-RU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88" y="1357313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/>
                <a:gridCol w="4800576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10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 говорит учителю: «Я снова забыл принести тетрадь (выполнить домашнее задание и т.п.)». — Как следует на это отреагировать учителю?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«Ну вот, опять!»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«Не кажется ли тебе это проявлением безответственности?»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«Думаю, что тебе пора начать относиться к делу серьезнее».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хотел (а) бы знать, почему?»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 тебя, вероятно, не было для этого возможности?»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«Как ты думаешь, почему я каждый раз напоминаю об этом?»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88" y="1357313"/>
          <a:ext cx="8229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5300642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11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 в разговоре с учителем говорит ему: «Я хотел бы, чтобы вы относились ко мне лучше, чем к другим учащимся». — Как должен ответить учитель на такую просьбу ученика?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«Почему это я должен относиться к тебе лучше, чем ко всем остальным?»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вовсе не собираюсь играть в любимчиков и фаворитов!»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«Мне не нравятся люди, которые заявляют так, как ты».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хотел (а) бы знать, почему я должен (на) особо выделять тебя среди остальных учеников?»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«Если бы я тебе сказал (а), что люблю тебя больше, чем других учеников, то ты чувствовал бы себя от этого лучше?»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«Как ты думаешь, как на самом деле я к тебе отношусь?»</a:t>
                      </a:r>
                      <a:endParaRPr lang="ru-RU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28662" y="869934"/>
            <a:ext cx="7643866" cy="2000264"/>
          </a:xfrm>
          <a:prstGeom prst="round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Аттестация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пед.работников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ОУ субъекта РФ и муниципальных ОУ проводится аттестационной комиссией, формируемой органом исполнительной власти, осуществляющим управление в сфере образования; аттестация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пед.работников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федеральных ГОУ – аттестационной комиссией, формируемой федеральными органами исполнительной власти.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3982" y="2882898"/>
            <a:ext cx="7215239" cy="1785950"/>
          </a:xfrm>
          <a:prstGeom prst="roundRect">
            <a:avLst/>
          </a:prstGeom>
          <a:solidFill>
            <a:srgbClr val="FFFFCC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Аттестационная комиссия формируется из представителей федеральных органов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гос.власти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органов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гос.власти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субъектов РФ, органов местного самоуправления, проф.союзов, научных организаций и общественных объединений, органов самоуправления и работников ОУ.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57356" y="4714860"/>
            <a:ext cx="6929486" cy="2143140"/>
          </a:xfrm>
          <a:prstGeom prst="roundRect">
            <a:avLst/>
          </a:prstGeom>
          <a:solidFill>
            <a:srgbClr val="FFFFC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Для проведения аттестации с целью подтверждения соответствия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занимаемой должности в состав аттестационной комиссии в обязательном порядке включается представитель выборного органа соответствующей первичной профсоюзной организации ОУ, в котором работает данный работник.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Аттестационная комиссия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88" y="1143000"/>
          <a:ext cx="8501062" cy="5516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5594"/>
                <a:gridCol w="5475528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12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Учащийся, выразив учителю свои сомнения по поводу возможности хорошего усвоения преподаваемого им предмета, говорит: «Я сказал вам о том, что меня беспокоит. Теперь вы скажите, в чем причина этого и как мне быть дальше?» — Что должен на это ответить учитель?</a:t>
                      </a:r>
                      <a:endParaRPr lang="ru-RU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 тебя, как мне кажется, комплекс неполноценности».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 тебя нет никаких оснований для беспокойства».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«Прежде, чем я смогу высказать обоснованное мнение, мне необходимо лучше разобраться в сути проблемы».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«Давай подождем, поработаем и вернемся к обсуждению этой проблемы через некоторое время. Я думаю, что нам удастся ее решить».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не готов (а) сейчас дать тебе точный ответ, мне надо подумать».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«Не волнуйся, и у меня в свое время ничего не получалось».</a:t>
                      </a:r>
                      <a:endParaRPr lang="ru-RU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88" y="1357313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5300642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13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Ученик говорит учителю: «Мне не нравится то, что вы говорите и защищаете на занятиях». — Каким должен быть ответ учителя?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«Это — плохо».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«Ты, наверное, в этом не разбираешься».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надеюсь, что в дальнейшем, в процессе наших занятий твое мнение изменится».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«Почему?»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«А что ты сам любишь и готов защищать?»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«На вкус и цвет товарища нет».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«Как ты думаешь, почему я это говорю и защищаю?»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88" y="1357313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5300642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Ситуация 14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Учащийся, явно демонстрируя свое плохое отношение к кому-либо из товарищей по классу, говорит: «Я не хочу работать (учиться) вместе с ним». — Как на это должен отреагировать учитель?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«Ну и что?»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«Никуда не денешься, все равно придется».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«Это глупо с твоей стороны».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«Но он тоже не захочет после этого работать (учиться) с тобой».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«Почему?»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«Я думаю, что ты не прав».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FDFD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ЭКСПРЕСС-МЕТОДИКА «ПЕДАГОГИЧЕСКИЕ СИТУАЦИИ»</a:t>
            </a:r>
            <a:endParaRPr lang="ru-RU" sz="3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КЛЮЧ К МЕТОДИКЕ</a:t>
            </a:r>
            <a:b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 «ПЕДАГОГИЧЕСКИЕ СИТУАЦИИ»</a:t>
            </a:r>
            <a:endParaRPr lang="ru-RU" sz="32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14313" y="1357313"/>
          <a:ext cx="8715375" cy="5286375"/>
        </p:xfrm>
        <a:graphic>
          <a:graphicData uri="http://schemas.openxmlformats.org/drawingml/2006/table">
            <a:tbl>
              <a:tblPr/>
              <a:tblGrid>
                <a:gridCol w="2279650"/>
                <a:gridCol w="787400"/>
                <a:gridCol w="787400"/>
                <a:gridCol w="788987"/>
                <a:gridCol w="787400"/>
                <a:gridCol w="787400"/>
                <a:gridCol w="787400"/>
                <a:gridCol w="855663"/>
                <a:gridCol w="854075"/>
              </a:tblGrid>
              <a:tr h="3111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Порядковый номер педагогической ситуации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Выбранный вариант ответа и его оценка в баллах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23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714625"/>
            <a:ext cx="8229600" cy="4143375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испытуемый получил среднюю оценку выше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4,5 баллов</a:t>
            </a:r>
            <a:r>
              <a:rPr lang="ru-RU" dirty="0" smtClean="0"/>
              <a:t>, то его педагогические способности (по данной методике) считаются </a:t>
            </a:r>
            <a:r>
              <a:rPr lang="ru-RU" dirty="0" smtClean="0">
                <a:solidFill>
                  <a:srgbClr val="C00000"/>
                </a:solidFill>
              </a:rPr>
              <a:t>высокоразвитыми</a:t>
            </a:r>
            <a:r>
              <a:rPr lang="ru-RU" dirty="0" smtClean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средняя оценка находится в интервале 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3,5 до 4,4 балла</a:t>
            </a:r>
            <a:r>
              <a:rPr lang="ru-RU" dirty="0" smtClean="0"/>
              <a:t>, то педагогические способности считаются </a:t>
            </a:r>
            <a:r>
              <a:rPr lang="ru-RU" dirty="0" smtClean="0">
                <a:solidFill>
                  <a:srgbClr val="0070C0"/>
                </a:solidFill>
              </a:rPr>
              <a:t>среднеразвитыми</a:t>
            </a:r>
            <a:r>
              <a:rPr lang="ru-RU" dirty="0" smtClean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И, наконец, если средняя оценка оказалась меньше, чем </a:t>
            </a: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3,4 балла</a:t>
            </a:r>
            <a:r>
              <a:rPr lang="ru-RU" dirty="0" smtClean="0"/>
              <a:t>, то педагогические способности испытуемого рассматриваются как </a:t>
            </a:r>
            <a:r>
              <a:rPr lang="ru-RU" dirty="0" smtClean="0">
                <a:solidFill>
                  <a:srgbClr val="7030A0"/>
                </a:solidFill>
              </a:rPr>
              <a:t>слаборазвитые</a:t>
            </a:r>
            <a:r>
              <a:rPr lang="ru-RU" dirty="0" smtClean="0"/>
              <a:t>. 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ОЦЕНКА РЕЗУЛЬТАТОВ ПО МЕТОДИКЕ</a:t>
            </a:r>
            <a:b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 «ПЕДАГОГИЧЕСКИЕ СИТУАЦИИ»</a:t>
            </a:r>
            <a:endParaRPr lang="ru-RU" sz="32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63" y="1357313"/>
            <a:ext cx="8229600" cy="1143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>
                <a:latin typeface="+mn-lt"/>
                <a:cs typeface="+mn-cs"/>
              </a:rPr>
              <a:t>Вычислите среднее арифметическое значение балла (сумма всех баллов, деленная на 14).</a:t>
            </a:r>
            <a:endParaRPr lang="ru-RU" sz="3200" dirty="0">
              <a:latin typeface="+mn-lt"/>
              <a:cs typeface="+mn-cs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57224" y="1285860"/>
            <a:ext cx="7643866" cy="1428760"/>
          </a:xfrm>
          <a:prstGeom prst="round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 аттестационной комиссии и экспертных групп формируются таким образом, чтобы была исключена возможность конфликта интересов, который мог бы повлиять на принимаемые аттестационными комиссиями решения.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2571744"/>
            <a:ext cx="8572560" cy="1428760"/>
          </a:xfrm>
          <a:prstGeom prst="roundRect">
            <a:avLst/>
          </a:prstGeom>
          <a:solidFill>
            <a:srgbClr val="FFFFCC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имеет право лично присутствовать при его аттестации на заседании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атт.комиссии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о чем письменно уведомляет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атт.комиссию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При неявке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на заседание без уважительной причины комиссия вправе провести аттестацию в его отсутствие.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43042" y="3929066"/>
            <a:ext cx="6929486" cy="1785950"/>
          </a:xfrm>
          <a:prstGeom prst="roundRect">
            <a:avLst/>
          </a:prstGeom>
          <a:solidFill>
            <a:srgbClr val="FFFFC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Решение принимается в отсутствие аттестуемого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открытым голосованием большинством голосов присутствующих на заседании членов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атт.комиссии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При равном количестве голосов считается, что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прошел аттестацию.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Аттестационная комиссия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488" y="5572116"/>
            <a:ext cx="5286412" cy="1285884"/>
          </a:xfrm>
          <a:prstGeom prst="roundRect">
            <a:avLst/>
          </a:prstGeom>
          <a:solidFill>
            <a:srgbClr val="FFFFCC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Результаты аттестации педагогический работник вправе обжаловать в соответствии с законодательством РФ.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Порядок аттестации педагогических работников с целью подтверждения соответствия занимаемой должности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2878" y="1928802"/>
            <a:ext cx="8501122" cy="1000132"/>
          </a:xfrm>
          <a:prstGeom prst="round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Аттестация с целью подтверждения соответствия занимаемой должности проводится один раз в 5 лет в отношении педагогических работников, не имеющих квалификационных категорий (первой или высшей).</a:t>
            </a:r>
          </a:p>
        </p:txBody>
      </p:sp>
      <p:sp>
        <p:nvSpPr>
          <p:cNvPr id="5" name="Пятно 1 4"/>
          <p:cNvSpPr/>
          <p:nvPr/>
        </p:nvSpPr>
        <p:spPr>
          <a:xfrm>
            <a:off x="0" y="2214554"/>
            <a:ext cx="571504" cy="500066"/>
          </a:xfrm>
          <a:prstGeom prst="irregularSeal1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878" y="3000372"/>
            <a:ext cx="8501122" cy="1000132"/>
          </a:xfrm>
          <a:prstGeom prst="roundRect">
            <a:avLst/>
          </a:prstGeom>
          <a:solidFill>
            <a:srgbClr val="FFFFCC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Основанием для проведения аттестации является представление работодателя (направляется работодателем в аттестационную комиссию в любое время в течение  календарного года).</a:t>
            </a:r>
          </a:p>
        </p:txBody>
      </p:sp>
      <p:sp>
        <p:nvSpPr>
          <p:cNvPr id="7" name="Пятно 1 6"/>
          <p:cNvSpPr/>
          <p:nvPr/>
        </p:nvSpPr>
        <p:spPr>
          <a:xfrm>
            <a:off x="0" y="3214686"/>
            <a:ext cx="571504" cy="500066"/>
          </a:xfrm>
          <a:prstGeom prst="irregularSeal1">
            <a:avLst/>
          </a:prstGeom>
          <a:noFill/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878" y="4071942"/>
            <a:ext cx="8501122" cy="2643206"/>
          </a:xfrm>
          <a:prstGeom prst="roundRect">
            <a:avLst/>
          </a:prstGeom>
          <a:solidFill>
            <a:srgbClr val="FFFFC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Представление должно содержать объективную оценку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результатов его профессиональной деятельности на основе квалификационной характеристики по занимаемой должности, информацию о прохождении повышения квалификации, сведения о результатах предыдущих аттестаций.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После ознакомления с представлением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имеет право представить в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атт.комиссию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собственные сведения, характеризующие его трудовую деятельность.</a:t>
            </a:r>
          </a:p>
        </p:txBody>
      </p:sp>
      <p:sp>
        <p:nvSpPr>
          <p:cNvPr id="9" name="Пятно 1 8"/>
          <p:cNvSpPr/>
          <p:nvPr/>
        </p:nvSpPr>
        <p:spPr>
          <a:xfrm>
            <a:off x="0" y="4857760"/>
            <a:ext cx="571504" cy="500066"/>
          </a:xfrm>
          <a:prstGeom prst="irregularSeal1">
            <a:avLst/>
          </a:prstGeom>
          <a:noFill/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Порядок аттестации педагогических работников с целью подтверждения соответствия занимаемой должности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ятно 1 6"/>
          <p:cNvSpPr/>
          <p:nvPr/>
        </p:nvSpPr>
        <p:spPr>
          <a:xfrm>
            <a:off x="0" y="2357430"/>
            <a:ext cx="571504" cy="500066"/>
          </a:xfrm>
          <a:prstGeom prst="irregularSeal1">
            <a:avLst/>
          </a:prstGeom>
          <a:noFill/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3357562"/>
            <a:ext cx="4074262" cy="907778"/>
          </a:xfrm>
          <a:prstGeom prst="roundRect">
            <a:avLst>
              <a:gd name="adj" fmla="val 10000"/>
            </a:avLst>
          </a:prstGeom>
          <a:solidFill>
            <a:srgbClr val="9933FF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9" name="Группа 8"/>
          <p:cNvGrpSpPr/>
          <p:nvPr/>
        </p:nvGrpSpPr>
        <p:grpSpPr>
          <a:xfrm>
            <a:off x="379448" y="3582335"/>
            <a:ext cx="4074262" cy="907778"/>
            <a:chOff x="2357455" y="571509"/>
            <a:chExt cx="4074262" cy="907778"/>
          </a:xfrm>
          <a:scene3d>
            <a:camera prst="orthographicFront"/>
            <a:lightRig rig="threePt" dir="t"/>
          </a:scene3d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2357455" y="571509"/>
              <a:ext cx="4074262" cy="907778"/>
            </a:xfrm>
            <a:prstGeom prst="roundRect">
              <a:avLst>
                <a:gd name="adj" fmla="val 10000"/>
              </a:avLst>
            </a:prstGeom>
            <a:ln>
              <a:solidFill>
                <a:srgbClr val="7030A0"/>
              </a:solidFill>
            </a:ln>
            <a:sp3d>
              <a:bevelT prst="angle"/>
            </a:sp3d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Скругленный прямоугольник 5"/>
            <p:cNvSpPr/>
            <p:nvPr/>
          </p:nvSpPr>
          <p:spPr>
            <a:xfrm>
              <a:off x="2384043" y="598097"/>
              <a:ext cx="4021086" cy="854602"/>
            </a:xfrm>
            <a:prstGeom prst="rect">
              <a:avLst/>
            </a:prstGeom>
            <a:ln>
              <a:solidFill>
                <a:srgbClr val="7030A0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tIns="91440" bIns="9144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педагогические работники, проработавшие в занимаемой должности менее двух лет</a:t>
              </a:r>
              <a:endParaRPr lang="ru-RU" sz="2000" dirty="0"/>
            </a:p>
          </p:txBody>
        </p:sp>
      </p:grpSp>
      <p:sp>
        <p:nvSpPr>
          <p:cNvPr id="12" name="Скругленный прямоугольник 11"/>
          <p:cNvSpPr/>
          <p:nvPr/>
        </p:nvSpPr>
        <p:spPr>
          <a:xfrm>
            <a:off x="642878" y="2357430"/>
            <a:ext cx="8501122" cy="571504"/>
          </a:xfrm>
          <a:prstGeom prst="roundRect">
            <a:avLst/>
          </a:prstGeom>
          <a:solidFill>
            <a:srgbClr val="FFFFCC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Аттестации не подлежат: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43438" y="3857628"/>
            <a:ext cx="4074262" cy="907778"/>
          </a:xfrm>
          <a:prstGeom prst="roundRect">
            <a:avLst>
              <a:gd name="adj" fmla="val 10000"/>
            </a:avLst>
          </a:prstGeom>
          <a:solidFill>
            <a:srgbClr val="9933FF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4" name="Группа 13"/>
          <p:cNvGrpSpPr/>
          <p:nvPr/>
        </p:nvGrpSpPr>
        <p:grpSpPr>
          <a:xfrm>
            <a:off x="4880042" y="4082401"/>
            <a:ext cx="4074262" cy="907778"/>
            <a:chOff x="2357455" y="571509"/>
            <a:chExt cx="4074262" cy="907778"/>
          </a:xfrm>
          <a:scene3d>
            <a:camera prst="orthographicFront"/>
            <a:lightRig rig="threePt" dir="t"/>
          </a:scene3d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2357455" y="571509"/>
              <a:ext cx="4074262" cy="907778"/>
            </a:xfrm>
            <a:prstGeom prst="roundRect">
              <a:avLst>
                <a:gd name="adj" fmla="val 10000"/>
              </a:avLst>
            </a:prstGeom>
            <a:ln>
              <a:solidFill>
                <a:srgbClr val="7030A0"/>
              </a:solidFill>
            </a:ln>
            <a:sp3d>
              <a:bevelT prst="angle"/>
            </a:sp3d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Скругленный прямоугольник 5"/>
            <p:cNvSpPr/>
            <p:nvPr/>
          </p:nvSpPr>
          <p:spPr>
            <a:xfrm>
              <a:off x="2384043" y="598097"/>
              <a:ext cx="4021086" cy="854602"/>
            </a:xfrm>
            <a:prstGeom prst="rect">
              <a:avLst/>
            </a:prstGeom>
            <a:ln>
              <a:solidFill>
                <a:srgbClr val="7030A0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tIns="91440" bIns="9144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беременные женщины</a:t>
              </a:r>
              <a:endParaRPr lang="ru-RU" sz="2000" dirty="0"/>
            </a:p>
          </p:txBody>
        </p:sp>
      </p:grpSp>
      <p:sp>
        <p:nvSpPr>
          <p:cNvPr id="17" name="Скругленный прямоугольник 16"/>
          <p:cNvSpPr/>
          <p:nvPr/>
        </p:nvSpPr>
        <p:spPr>
          <a:xfrm>
            <a:off x="191992" y="4918739"/>
            <a:ext cx="4074262" cy="907778"/>
          </a:xfrm>
          <a:prstGeom prst="roundRect">
            <a:avLst>
              <a:gd name="adj" fmla="val 10000"/>
            </a:avLst>
          </a:prstGeom>
          <a:solidFill>
            <a:srgbClr val="9933FF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8" name="Группа 17"/>
          <p:cNvGrpSpPr/>
          <p:nvPr/>
        </p:nvGrpSpPr>
        <p:grpSpPr>
          <a:xfrm>
            <a:off x="428596" y="5143512"/>
            <a:ext cx="4074262" cy="907778"/>
            <a:chOff x="2357455" y="571509"/>
            <a:chExt cx="4074262" cy="907778"/>
          </a:xfrm>
          <a:scene3d>
            <a:camera prst="orthographicFront"/>
            <a:lightRig rig="threePt" dir="t"/>
          </a:scene3d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2357455" y="571509"/>
              <a:ext cx="4074262" cy="907778"/>
            </a:xfrm>
            <a:prstGeom prst="roundRect">
              <a:avLst>
                <a:gd name="adj" fmla="val 10000"/>
              </a:avLst>
            </a:prstGeom>
            <a:ln>
              <a:solidFill>
                <a:srgbClr val="7030A0"/>
              </a:solidFill>
            </a:ln>
            <a:sp3d>
              <a:bevelT prst="angle"/>
            </a:sp3d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Скругленный прямоугольник 5"/>
            <p:cNvSpPr/>
            <p:nvPr/>
          </p:nvSpPr>
          <p:spPr>
            <a:xfrm>
              <a:off x="2384043" y="598097"/>
              <a:ext cx="4021086" cy="854602"/>
            </a:xfrm>
            <a:prstGeom prst="rect">
              <a:avLst/>
            </a:prstGeom>
            <a:ln>
              <a:solidFill>
                <a:srgbClr val="7030A0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tIns="91440" bIns="9144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женщины, находящиеся в отпуске по беременности и родам</a:t>
              </a:r>
              <a:endParaRPr lang="ru-RU" sz="2000" dirty="0"/>
            </a:p>
          </p:txBody>
        </p:sp>
      </p:grpSp>
      <p:sp>
        <p:nvSpPr>
          <p:cNvPr id="21" name="Скругленный прямоугольник 20"/>
          <p:cNvSpPr/>
          <p:nvPr/>
        </p:nvSpPr>
        <p:spPr>
          <a:xfrm>
            <a:off x="4621148" y="5429264"/>
            <a:ext cx="4074262" cy="1061087"/>
          </a:xfrm>
          <a:prstGeom prst="roundRect">
            <a:avLst>
              <a:gd name="adj" fmla="val 10000"/>
            </a:avLst>
          </a:prstGeom>
          <a:solidFill>
            <a:srgbClr val="9933FF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2" name="Группа 21"/>
          <p:cNvGrpSpPr/>
          <p:nvPr/>
        </p:nvGrpSpPr>
        <p:grpSpPr>
          <a:xfrm>
            <a:off x="4857752" y="5654037"/>
            <a:ext cx="4074262" cy="1061087"/>
            <a:chOff x="2357455" y="571509"/>
            <a:chExt cx="4074262" cy="907778"/>
          </a:xfrm>
          <a:scene3d>
            <a:camera prst="orthographicFront"/>
            <a:lightRig rig="threePt" dir="t"/>
          </a:scene3d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2357455" y="571509"/>
              <a:ext cx="4074262" cy="907778"/>
            </a:xfrm>
            <a:prstGeom prst="roundRect">
              <a:avLst>
                <a:gd name="adj" fmla="val 10000"/>
              </a:avLst>
            </a:prstGeom>
            <a:ln>
              <a:solidFill>
                <a:srgbClr val="7030A0"/>
              </a:solidFill>
            </a:ln>
            <a:sp3d>
              <a:bevelT prst="angle"/>
            </a:sp3d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Скругленный прямоугольник 5"/>
            <p:cNvSpPr/>
            <p:nvPr/>
          </p:nvSpPr>
          <p:spPr>
            <a:xfrm>
              <a:off x="2384043" y="598097"/>
              <a:ext cx="4021086" cy="854602"/>
            </a:xfrm>
            <a:prstGeom prst="rect">
              <a:avLst/>
            </a:prstGeom>
            <a:ln>
              <a:solidFill>
                <a:srgbClr val="7030A0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tIns="91440" bIns="9144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педагогические работники, находящиеся в отпуске по уходу за ребенком до достижения им возраста трех лет</a:t>
              </a:r>
              <a:endParaRPr lang="ru-RU" sz="2000" dirty="0"/>
            </a:p>
          </p:txBody>
        </p:sp>
      </p:grpSp>
      <p:sp>
        <p:nvSpPr>
          <p:cNvPr id="25" name="Freeform 9"/>
          <p:cNvSpPr>
            <a:spLocks/>
          </p:cNvSpPr>
          <p:nvPr/>
        </p:nvSpPr>
        <p:spPr bwMode="gray">
          <a:xfrm rot="4800967" flipV="1">
            <a:off x="5370513" y="2646363"/>
            <a:ext cx="1360487" cy="922337"/>
          </a:xfrm>
          <a:custGeom>
            <a:avLst/>
            <a:gdLst/>
            <a:ahLst/>
            <a:cxnLst>
              <a:cxn ang="0">
                <a:pos x="1405" y="102"/>
              </a:cxn>
              <a:cxn ang="0">
                <a:pos x="1540" y="395"/>
              </a:cxn>
              <a:cxn ang="0">
                <a:pos x="1472" y="369"/>
              </a:cxn>
              <a:cxn ang="0">
                <a:pos x="1373" y="403"/>
              </a:cxn>
              <a:cxn ang="0">
                <a:pos x="1274" y="433"/>
              </a:cxn>
              <a:cxn ang="0">
                <a:pos x="1160" y="458"/>
              </a:cxn>
              <a:cxn ang="0">
                <a:pos x="1062" y="472"/>
              </a:cxn>
              <a:cxn ang="0">
                <a:pos x="968" y="479"/>
              </a:cxn>
              <a:cxn ang="0">
                <a:pos x="872" y="479"/>
              </a:cxn>
              <a:cxn ang="0">
                <a:pos x="766" y="468"/>
              </a:cxn>
              <a:cxn ang="0">
                <a:pos x="634" y="439"/>
              </a:cxn>
              <a:cxn ang="0">
                <a:pos x="524" y="407"/>
              </a:cxn>
              <a:cxn ang="0">
                <a:pos x="435" y="373"/>
              </a:cxn>
              <a:cxn ang="0">
                <a:pos x="344" y="326"/>
              </a:cxn>
              <a:cxn ang="0">
                <a:pos x="242" y="256"/>
              </a:cxn>
              <a:cxn ang="0">
                <a:pos x="157" y="186"/>
              </a:cxn>
              <a:cxn ang="0">
                <a:pos x="102" y="132"/>
              </a:cxn>
              <a:cxn ang="0">
                <a:pos x="0" y="0"/>
              </a:cxn>
              <a:cxn ang="0">
                <a:pos x="135" y="124"/>
              </a:cxn>
              <a:cxn ang="0">
                <a:pos x="219" y="186"/>
              </a:cxn>
              <a:cxn ang="0">
                <a:pos x="307" y="231"/>
              </a:cxn>
              <a:cxn ang="0">
                <a:pos x="395" y="267"/>
              </a:cxn>
              <a:cxn ang="0">
                <a:pos x="487" y="293"/>
              </a:cxn>
              <a:cxn ang="0">
                <a:pos x="571" y="309"/>
              </a:cxn>
              <a:cxn ang="0">
                <a:pos x="673" y="318"/>
              </a:cxn>
              <a:cxn ang="0">
                <a:pos x="766" y="318"/>
              </a:cxn>
              <a:cxn ang="0">
                <a:pos x="890" y="311"/>
              </a:cxn>
              <a:cxn ang="0">
                <a:pos x="1000" y="296"/>
              </a:cxn>
              <a:cxn ang="0">
                <a:pos x="1106" y="274"/>
              </a:cxn>
              <a:cxn ang="0">
                <a:pos x="1212" y="245"/>
              </a:cxn>
              <a:cxn ang="0">
                <a:pos x="1318" y="209"/>
              </a:cxn>
              <a:cxn ang="0">
                <a:pos x="1427" y="15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CC3399"/>
          </a:solidFill>
          <a:ln w="1270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642878" y="2000240"/>
            <a:ext cx="8501122" cy="1000132"/>
          </a:xfrm>
          <a:prstGeom prst="roundRect">
            <a:avLst/>
          </a:prstGeom>
          <a:solidFill>
            <a:srgbClr val="FFFFCC"/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Информация о дате, месте и времени проведения аттестации письменно доводится работодателем до сведения педагогических работников, подлежащих аттестации, не позднее чем за месяц до ее начала.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Пятно 1 12"/>
          <p:cNvSpPr/>
          <p:nvPr/>
        </p:nvSpPr>
        <p:spPr>
          <a:xfrm>
            <a:off x="0" y="2285992"/>
            <a:ext cx="571504" cy="500066"/>
          </a:xfrm>
          <a:prstGeom prst="irregularSeal1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Порядок аттестации педагогических работников с целью подтверждения соответствия занимаемой должности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2878" y="3286124"/>
            <a:ext cx="8501122" cy="1000132"/>
          </a:xfrm>
          <a:prstGeom prst="round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Пед.работники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 ходе аттестации проходят квалификационные испытания в письменной форме по вопросам, связанным с осуществлением ими педагогической деятельности по занимаемой должности.</a:t>
            </a:r>
          </a:p>
        </p:txBody>
      </p:sp>
      <p:sp>
        <p:nvSpPr>
          <p:cNvPr id="16" name="Пятно 1 15"/>
          <p:cNvSpPr/>
          <p:nvPr/>
        </p:nvSpPr>
        <p:spPr>
          <a:xfrm>
            <a:off x="0" y="3571876"/>
            <a:ext cx="571504" cy="500066"/>
          </a:xfrm>
          <a:prstGeom prst="irregularSeal1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2878" y="4643446"/>
            <a:ext cx="8501122" cy="1571636"/>
          </a:xfrm>
          <a:prstGeom prst="roundRect">
            <a:avLst/>
          </a:prstGeom>
          <a:solidFill>
            <a:srgbClr val="FFFFCC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 результатам аттестации с целью подтверждения соответствия занимаемой должности комиссия принимает одно из следующих решений: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соответствует занимаемой должности;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не соответствует занимаемой должности.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Пятно 1 17"/>
          <p:cNvSpPr/>
          <p:nvPr/>
        </p:nvSpPr>
        <p:spPr>
          <a:xfrm>
            <a:off x="0" y="4857760"/>
            <a:ext cx="571504" cy="500066"/>
          </a:xfrm>
          <a:prstGeom prst="irregularSeal1">
            <a:avLst/>
          </a:prstGeom>
          <a:noFill/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42878" y="2143092"/>
            <a:ext cx="8215402" cy="4357742"/>
          </a:xfrm>
          <a:prstGeom prst="roundRect">
            <a:avLst/>
          </a:prstGeom>
          <a:solidFill>
            <a:srgbClr val="FFFFC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случае признания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пед.работника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по результатам аттестации </a:t>
            </a:r>
            <a:r>
              <a:rPr lang="ru-RU" sz="2000" b="1" dirty="0">
                <a:solidFill>
                  <a:srgbClr val="00B050"/>
                </a:solidFill>
              </a:rPr>
              <a:t>несоответствующим занимаемой должности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вследствие недостаточной квалификации трудовой договор с ним </a:t>
            </a:r>
            <a:r>
              <a:rPr lang="ru-RU" sz="2000" b="1" dirty="0">
                <a:solidFill>
                  <a:srgbClr val="FF0000"/>
                </a:solidFill>
              </a:rPr>
              <a:t>может быть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расторгнут в соответствии с п.3 ч.1 ст.81 ТК РФ.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Увольнение по данному основанию допускается, </a:t>
            </a:r>
            <a:r>
              <a:rPr lang="ru-RU" sz="2000" b="1" dirty="0">
                <a:solidFill>
                  <a:srgbClr val="FF0000"/>
                </a:solidFill>
              </a:rPr>
              <a:t>если невозможно перевести </a:t>
            </a:r>
            <a:r>
              <a:rPr lang="ru-RU" sz="2000" b="1" dirty="0" err="1">
                <a:solidFill>
                  <a:srgbClr val="FF0000"/>
                </a:solidFill>
              </a:rPr>
              <a:t>пед</a:t>
            </a:r>
            <a:r>
              <a:rPr lang="ru-RU" sz="2000" b="1" dirty="0">
                <a:solidFill>
                  <a:srgbClr val="FF0000"/>
                </a:solidFill>
              </a:rPr>
              <a:t>. работника с его письменного согласия на другую имеющуюся у работодателя работу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(как вакантную должность или работу, соответствующую квалификации работника, так и вакантную нижестоящую должность или нижеоплачиваемую работу, которую работник может выполнять с учетом его состояния здоровья (ч.3 ст.81 ТК РФ)).</a:t>
            </a:r>
          </a:p>
        </p:txBody>
      </p:sp>
      <p:sp>
        <p:nvSpPr>
          <p:cNvPr id="5" name="Пятно 1 4"/>
          <p:cNvSpPr/>
          <p:nvPr/>
        </p:nvSpPr>
        <p:spPr>
          <a:xfrm>
            <a:off x="0" y="2571744"/>
            <a:ext cx="571504" cy="500066"/>
          </a:xfrm>
          <a:prstGeom prst="irregularSeal1">
            <a:avLst/>
          </a:prstGeom>
          <a:noFill/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6880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ea typeface="+mn-ea"/>
                <a:cs typeface="+mn-cs"/>
              </a:rPr>
              <a:t>Порядок аттестации педагогических работников с целью подтверждения соответствия занимаемой должности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кнв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вкнвк</Template>
  <TotalTime>1326</TotalTime>
  <Words>2467</Words>
  <Application>Microsoft Office PowerPoint</Application>
  <PresentationFormat>On-screen Show (4:3)</PresentationFormat>
  <Paragraphs>337</Paragraphs>
  <Slides>44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8" baseType="lpstr">
      <vt:lpstr>Calibri</vt:lpstr>
      <vt:lpstr>Arial</vt:lpstr>
      <vt:lpstr>Times New Roman</vt:lpstr>
      <vt:lpstr>вкнвк</vt:lpstr>
      <vt:lpstr>СЕМИНАР ДЛЯ ПЕДАГОГОВ МБОУ «БЕНОЙСКАЯ ООШ» «ПРОЦЕДУРА АТТЕСТАЦИИ НА СООТВЕТСТВИЕ ЗАНИМАЕМОЙ ДОЛЖНОСТИ»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</vt:vector>
  </TitlesOfParts>
  <Company>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Наянова М.А., кафедра управления и экономики образования КОИРО</dc:title>
  <dc:creator>Марина</dc:creator>
  <cp:lastModifiedBy>София</cp:lastModifiedBy>
  <cp:revision>111</cp:revision>
  <dcterms:created xsi:type="dcterms:W3CDTF">2011-05-17T07:16:00Z</dcterms:created>
  <dcterms:modified xsi:type="dcterms:W3CDTF">2015-11-04T15:25:21Z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0x01010061DD9C5F2CBD3E4395D40D453ECE2217</vt:lpwstr>
  </property>
  <property fmtid="{D5CDD505-2E9C-101B-9397-08002B2CF9AE}" pid="3" name="_dlc_DocIdItemGuid">
    <vt:lpwstr>5d0e5c16-9a37-4908-9e51-a77404172111</vt:lpwstr>
  </property>
  <property fmtid="{D5CDD505-2E9C-101B-9397-08002B2CF9AE}" pid="4" name="_dlc_DocId">
    <vt:lpwstr>S5QAU4VNKZPS-274-6</vt:lpwstr>
  </property>
  <property fmtid="{D5CDD505-2E9C-101B-9397-08002B2CF9AE}" pid="5" name="_dlc_DocIdUrl">
    <vt:lpwstr>http://portal-c1.koiro.local/Buy/Elektron/_layouts/15/DocIdRedir.aspx?ID=S5QAU4VNKZPS-274-6, S5QAU4VNKZPS-274-6</vt:lpwstr>
  </property>
</Properties>
</file>