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  <p:sldMasterId id="2147483972" r:id="rId2"/>
    <p:sldMasterId id="2147483984" r:id="rId3"/>
    <p:sldMasterId id="2147483996" r:id="rId4"/>
    <p:sldMasterId id="2147484008" r:id="rId5"/>
  </p:sldMasterIdLst>
  <p:sldIdLst>
    <p:sldId id="314" r:id="rId6"/>
    <p:sldId id="313" r:id="rId7"/>
    <p:sldId id="309" r:id="rId8"/>
    <p:sldId id="293" r:id="rId9"/>
    <p:sldId id="272" r:id="rId10"/>
    <p:sldId id="258" r:id="rId11"/>
    <p:sldId id="259" r:id="rId12"/>
    <p:sldId id="297" r:id="rId13"/>
    <p:sldId id="260" r:id="rId14"/>
    <p:sldId id="261" r:id="rId15"/>
    <p:sldId id="298" r:id="rId16"/>
    <p:sldId id="262" r:id="rId17"/>
    <p:sldId id="263" r:id="rId18"/>
    <p:sldId id="299" r:id="rId19"/>
    <p:sldId id="264" r:id="rId20"/>
    <p:sldId id="265" r:id="rId21"/>
    <p:sldId id="266" r:id="rId22"/>
    <p:sldId id="281" r:id="rId23"/>
    <p:sldId id="282" r:id="rId24"/>
    <p:sldId id="284" r:id="rId25"/>
    <p:sldId id="285" r:id="rId26"/>
    <p:sldId id="301" r:id="rId27"/>
    <p:sldId id="302" r:id="rId28"/>
    <p:sldId id="274" r:id="rId29"/>
    <p:sldId id="275" r:id="rId30"/>
    <p:sldId id="286" r:id="rId31"/>
    <p:sldId id="289" r:id="rId32"/>
    <p:sldId id="290" r:id="rId33"/>
    <p:sldId id="291" r:id="rId34"/>
    <p:sldId id="277" r:id="rId35"/>
    <p:sldId id="278" r:id="rId36"/>
    <p:sldId id="279" r:id="rId37"/>
    <p:sldId id="305" r:id="rId38"/>
    <p:sldId id="306" r:id="rId39"/>
    <p:sldId id="307" r:id="rId40"/>
    <p:sldId id="287" r:id="rId41"/>
    <p:sldId id="288" r:id="rId4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13" autoAdjust="0"/>
    <p:restoredTop sz="94595" autoAdjust="0"/>
  </p:normalViewPr>
  <p:slideViewPr>
    <p:cSldViewPr>
      <p:cViewPr>
        <p:scale>
          <a:sx n="66" d="100"/>
          <a:sy n="66" d="100"/>
        </p:scale>
        <p:origin x="-1974" y="-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6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 smtClean="0"/>
            </a:lvl1pPr>
          </a:lstStyle>
          <a:p>
            <a:pPr>
              <a:defRPr/>
            </a:pPr>
            <a:fld id="{425970E5-A208-448F-8150-6AAFE0B40555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6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43EE215-E5C1-409C-9DF1-9288566CAA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BE77A-72ED-4BC1-A133-1C636BF80857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30C1E-9E85-4341-8AF2-7AFCD53FA1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44288-0D70-4A13-B1D0-030692578870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D14FC-A015-4A6A-92F9-DF5344ED5A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8D100-177C-4F7A-AE1C-AA02CC358082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01510-229F-4E8F-AF87-E7F73EBF90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10AD6-295D-4546-8EE5-6EE6785CEF0D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44139-1FF0-4C37-8D5F-1094BB263E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6B74B-D075-4FEC-BBA5-D555B69D3D3E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DF207-0E63-4B0B-AF54-2F8FA294EB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3F856-6898-44EA-A709-732A4D7D0DCA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A6A34-DCDA-4D58-8C8F-26BF53AE0A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7210A-C6D6-491F-8D66-7BF7CB753E7B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6B343-CD3B-4EC0-BD87-5E49053DCE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BEBD9-4B02-499D-978B-8424802AF50E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87987-7365-4B1C-91BD-28B5EE0C06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265A7-81AF-46D4-B009-0A4467261CD6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3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ED6AE-B881-4A76-9693-B007D56FFF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8B5F0-C657-4DE8-9029-94B730685C8D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E2C32-823D-4827-92D0-CE4A8FEC80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C936D-C6F4-4AD3-9BE5-4CB2B3B2ABE4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58912-DADC-40A1-AE8E-65E33338CF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D5B1B-8A6A-4C17-A6AC-D22A591F8586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FFD3A-2764-453B-A394-EE3E9A6163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E0E3B-0499-404C-8A50-1235686CD0FC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28BE4-EB57-4BF4-9BC5-8C50D2AD93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CB00C-3AF1-4E2C-84DA-EAD6536F6463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444E4-0BF2-4442-86AD-FA7071D72A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7623426-B6D4-4FFD-9209-9CC270067B4F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BE3CEA-B8D3-471D-AA52-DA6895F71E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C8B20-8BE3-45F2-AA8A-94CA7C85BEF8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06EE2-F0E7-490B-9D8F-4D4962E837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D983100-7C60-4CDC-91C7-A1EF56EB20D3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2A2FD1-39EE-42B2-AA65-83D47540EB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2A507-37E9-4FED-933D-4FB5CF5C6E6E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94E23-B682-4FFA-9EEE-41D4CB49F1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9B21A-EE65-4912-81D4-F272F6363D3F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291DD-273C-434C-92ED-7E2A2B0718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24552-FFD8-4E58-86D7-B668671B5BEB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7979E-AA1A-4C36-B904-AF80EB44EA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BB29E2C-3687-4646-A02B-DAD72983B4E7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FE895E2-0156-4BE2-80DC-7233E86358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8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Равнобедренный треугольник 7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Прямая соединительная линия 10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9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369DB-1260-45B8-9DE2-E183F300A2E0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6E65B-3E04-4967-A8E5-1EF6192D68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sh dir="u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C55E6-82AB-49F1-BAC4-A5616170A7B8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0875A-AB41-43DC-80B0-97F2B031CE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10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E004B3D-B4F2-4BF1-A49B-01E69119E60A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002294-2CEE-494F-9245-212D6D7DD6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20B11-63EF-49D9-9695-BA902556D6B8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DBA79-CA04-4861-BD08-025B508054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67931-4A6D-4BD3-AE14-7EEBE43AFBA7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6D3C7-1417-4EA8-8E0B-1E2CC66945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A79FD9F-4044-4552-9491-EBC97F783EF0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684BA2-C83C-48E2-9A94-2B043DE371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607FE-76A5-4373-B889-EE5A03D58F91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F0431-D8B4-41A7-ABE9-5185F87D0B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2095EE8-C0EC-46D6-B7BB-A4591F1457AD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7C7C576-6CD2-47AD-AB2A-081FD71CDE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C3C4F-4021-481C-BF9E-DF83FC20B0E4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47A1B-8864-4FAE-B460-6D4667A9BE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2FDA5-5F63-420C-8E5A-8720FF9FB1A8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B8178-FE6B-4D20-AEA6-B602A143AC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EAC6D-865C-4C0D-BEB2-A45CE90EDABB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B2A6E-86BF-4C85-BC26-C118883EF2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9BDC7-339D-4B79-80F5-768271647187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525A2-0D08-4090-A071-AA7262930D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7851910-1076-4D75-9E89-79D3597F90A1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3AD3925-39B9-460A-A33F-BFB71C7F25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829EF-6743-48BB-A54B-D8512E6C60D0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0CAD1-ED1A-4478-9E90-CC9D5FE5B5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10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E5135D-C9E1-496D-BFE5-E7F603CE740D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ED524A-1A49-4FD6-8CE8-D7ECFD9AB8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4A7B2-7427-4FD2-94A6-7D5CBBC7E069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0F065-4071-4E02-9C6E-95A7A4A7B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7CA7B-A6E0-4D83-98E4-60A5BFB42E6B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85334-44D8-4A65-B14C-369644DC7E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061BF-1156-4E9E-9E45-B3C6D3E3E7E7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4B4E3-3F1B-49D7-9538-4126F87D77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27216-50D0-4599-83E5-FCD0480B6500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9B363-D1A6-4C09-BB27-1810539FEA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EEA31-4C5A-47D9-A446-15F1554B4184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9F95F-E658-457E-B750-BF16596471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sh dir="u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6C0BE-BFB5-439F-81B2-6F5CE2D3C136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4CAFE-8005-4467-9493-D9155328D5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916CD-4AFF-489D-B050-56857D546734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0DC1B-50AD-46F4-BCE1-9DE8863CB1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57D36-8469-4636-A5A0-E37033077DC5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00BA622C-9989-4C1F-84E8-AA830F8E2E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sh dir="u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4A04D-EB93-4857-BF34-E2FED7B5F9CF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44999-AF28-4114-BC81-64FD8ECB1F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869BA-8321-45E0-A04C-23FE9776611B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3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0D3B7-2929-4155-AE65-503A21EF16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65A1E-F5AD-400E-87AA-38FCCAC3E324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934E3-A500-4749-8AC7-DD83A5B265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52665-2F41-49DD-BD9F-B89AED568BFD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818C3-ACB9-496F-BB2C-B73FF8ED24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BBDD5-033F-4D50-B392-98E83B88081C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384FB-950E-4A37-BD24-7EBBBD6CD7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1A1EA-9752-4C44-A8E2-D9301D8508D3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99D01-734D-489B-9A2E-95FBD90DA7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5B242-07D7-493A-B623-B7B315F856E7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D83ED-90A1-4822-9403-0192A2414A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D2819-4701-48C4-A85E-C2FD9A54BF4D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337C1-08AC-406B-B7A5-2A66D1907E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E7CD12F8-DD28-4E34-BF3A-B7E28DDD9551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4AAF7C91-3C93-4032-A5C9-964302786B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20B89894-D75D-4D00-B508-0D3A7ACD89D7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 smtClean="0"/>
            </a:lvl1pPr>
          </a:lstStyle>
          <a:p>
            <a:pPr>
              <a:defRPr/>
            </a:pPr>
            <a:fld id="{E6065ACE-4735-4D4C-8096-9ADDDD5BC2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EE49F2-6E84-42D0-B1E6-7C103717D8A8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01C20F6-27E6-4F53-93C7-553C35B32E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64" r:id="rId1"/>
    <p:sldLayoutId id="2147484065" r:id="rId2"/>
    <p:sldLayoutId id="2147484066" r:id="rId3"/>
    <p:sldLayoutId id="2147484067" r:id="rId4"/>
    <p:sldLayoutId id="2147484068" r:id="rId5"/>
    <p:sldLayoutId id="2147484037" r:id="rId6"/>
    <p:sldLayoutId id="2147484036" r:id="rId7"/>
    <p:sldLayoutId id="2147484069" r:id="rId8"/>
    <p:sldLayoutId id="2147484070" r:id="rId9"/>
    <p:sldLayoutId id="2147484035" r:id="rId10"/>
    <p:sldLayoutId id="2147484034" r:id="rId11"/>
  </p:sldLayoutIdLst>
  <p:transition>
    <p:push dir="u"/>
  </p:transition>
  <p:txStyles>
    <p:titleStyle>
      <a:lvl1pPr marL="484188" indent="-484188" algn="l" rtl="0" fontAlgn="base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E9D17F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E9D17F"/>
          </a:solidFill>
          <a:latin typeface="Impact" pitchFamily="34" charset="0"/>
        </a:defRPr>
      </a:lvl2pPr>
      <a:lvl3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E9D17F"/>
          </a:solidFill>
          <a:latin typeface="Impact" pitchFamily="34" charset="0"/>
        </a:defRPr>
      </a:lvl3pPr>
      <a:lvl4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E9D17F"/>
          </a:solidFill>
          <a:latin typeface="Impact" pitchFamily="34" charset="0"/>
        </a:defRPr>
      </a:lvl4pPr>
      <a:lvl5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E9D17F"/>
          </a:solidFill>
          <a:latin typeface="Impact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E9D17F"/>
          </a:solidFill>
          <a:latin typeface="Impact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E9D17F"/>
          </a:solidFill>
          <a:latin typeface="Impact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E9D17F"/>
          </a:solidFill>
          <a:latin typeface="Impact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E9D17F"/>
          </a:solidFill>
          <a:latin typeface="Impact" pitchFamily="34" charset="0"/>
        </a:defRPr>
      </a:lvl9pPr>
    </p:titleStyle>
    <p:bodyStyle>
      <a:lvl1pPr marL="447675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fontAlgn="base">
        <a:spcBef>
          <a:spcPct val="20000"/>
        </a:spcBef>
        <a:spcAft>
          <a:spcPct val="0"/>
        </a:spcAft>
        <a:buClr>
          <a:srgbClr val="DCCEA0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317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23EA7D-79D0-4076-B8D8-E87EE4CD95CB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45798A-9490-4CCB-B2A5-42B96B87BC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1" r:id="rId1"/>
    <p:sldLayoutId id="2147484072" r:id="rId2"/>
    <p:sldLayoutId id="2147484073" r:id="rId3"/>
    <p:sldLayoutId id="2147484043" r:id="rId4"/>
    <p:sldLayoutId id="2147484074" r:id="rId5"/>
    <p:sldLayoutId id="2147484042" r:id="rId6"/>
    <p:sldLayoutId id="2147484041" r:id="rId7"/>
    <p:sldLayoutId id="2147484075" r:id="rId8"/>
    <p:sldLayoutId id="2147484040" r:id="rId9"/>
    <p:sldLayoutId id="2147484039" r:id="rId10"/>
    <p:sldLayoutId id="2147484038" r:id="rId11"/>
  </p:sldLayoutIdLst>
  <p:transition>
    <p:push dir="u"/>
  </p:transition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607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72D2639-9A5A-445E-B2BB-5E52EB443C04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9B6D22A-4AF0-44E3-9D63-1E96D141D2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6" r:id="rId1"/>
    <p:sldLayoutId id="2147484050" r:id="rId2"/>
    <p:sldLayoutId id="2147484077" r:id="rId3"/>
    <p:sldLayoutId id="2147484049" r:id="rId4"/>
    <p:sldLayoutId id="2147484048" r:id="rId5"/>
    <p:sldLayoutId id="2147484047" r:id="rId6"/>
    <p:sldLayoutId id="2147484078" r:id="rId7"/>
    <p:sldLayoutId id="2147484046" r:id="rId8"/>
    <p:sldLayoutId id="2147484079" r:id="rId9"/>
    <p:sldLayoutId id="2147484045" r:id="rId10"/>
    <p:sldLayoutId id="2147484044" r:id="rId11"/>
  </p:sldLayoutIdLst>
  <p:transition>
    <p:push dir="u"/>
  </p:transition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fontAlgn="base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fontAlgn="base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fontAlgn="base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fontAlgn="base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7895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A9BC764-F867-4859-BC2E-65EFCA9F96D7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3F30528A-25E4-4F8C-AC25-59338C8FB1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0" r:id="rId1"/>
    <p:sldLayoutId id="2147484057" r:id="rId2"/>
    <p:sldLayoutId id="2147484081" r:id="rId3"/>
    <p:sldLayoutId id="2147484056" r:id="rId4"/>
    <p:sldLayoutId id="2147484055" r:id="rId5"/>
    <p:sldLayoutId id="2147484054" r:id="rId6"/>
    <p:sldLayoutId id="2147484082" r:id="rId7"/>
    <p:sldLayoutId id="2147484053" r:id="rId8"/>
    <p:sldLayoutId id="2147484083" r:id="rId9"/>
    <p:sldLayoutId id="2147484052" r:id="rId10"/>
    <p:sldLayoutId id="2147484051" r:id="rId11"/>
  </p:sldLayoutIdLst>
  <p:transition>
    <p:push dir="u"/>
  </p:transition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fontAlgn="base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fontAlgn="base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fontAlgn="base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fontAlgn="base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0181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DAA4E08-046C-4677-B89D-9D5F165F71C9}" type="datetimeFigureOut">
              <a:rPr lang="ru-RU"/>
              <a:pPr>
                <a:defRPr/>
              </a:pPr>
              <a:t>23.02.2016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DE975B-2A45-48F2-9BEC-B633122F0F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4" r:id="rId1"/>
    <p:sldLayoutId id="2147484085" r:id="rId2"/>
    <p:sldLayoutId id="2147484086" r:id="rId3"/>
    <p:sldLayoutId id="2147484063" r:id="rId4"/>
    <p:sldLayoutId id="2147484087" r:id="rId5"/>
    <p:sldLayoutId id="2147484062" r:id="rId6"/>
    <p:sldLayoutId id="2147484061" r:id="rId7"/>
    <p:sldLayoutId id="2147484088" r:id="rId8"/>
    <p:sldLayoutId id="2147484060" r:id="rId9"/>
    <p:sldLayoutId id="2147484059" r:id="rId10"/>
    <p:sldLayoutId id="2147484058" r:id="rId11"/>
  </p:sldLayoutIdLst>
  <p:transition>
    <p:push dir="u"/>
  </p:transition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ndia.ru/text/category/variatciya/" TargetMode="External"/><Relationship Id="rId2" Type="http://schemas.openxmlformats.org/officeDocument/2006/relationships/hyperlink" Target="http://www.pandia.ru/text/category/vedomostmz/" TargetMode="External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59594" y="-819472"/>
            <a:ext cx="8062912" cy="5760640"/>
          </a:xfrm>
        </p:spPr>
        <p:txBody>
          <a:bodyPr>
            <a:noAutofit/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ru-RU" sz="6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Диагностика процесса и результатов </a:t>
            </a:r>
            <a:r>
              <a:rPr lang="ru-RU" sz="6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обучения</a:t>
            </a:r>
            <a:br>
              <a:rPr lang="ru-RU" sz="6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3200" i="1" dirty="0" smtClean="0">
                <a:solidFill>
                  <a:srgbClr val="7030A0"/>
                </a:solidFill>
              </a:rPr>
              <a:t>Составитель презентации: </a:t>
            </a:r>
            <a:r>
              <a:rPr lang="ru-RU" sz="3200" i="1" dirty="0" err="1" smtClean="0">
                <a:solidFill>
                  <a:srgbClr val="7030A0"/>
                </a:solidFill>
              </a:rPr>
              <a:t>Демельханова</a:t>
            </a:r>
            <a:r>
              <a:rPr lang="ru-RU" sz="3200" i="1" dirty="0" smtClean="0">
                <a:solidFill>
                  <a:srgbClr val="7030A0"/>
                </a:solidFill>
              </a:rPr>
              <a:t> Заира </a:t>
            </a:r>
            <a:r>
              <a:rPr lang="ru-RU" sz="3200" i="1" dirty="0" err="1" smtClean="0">
                <a:solidFill>
                  <a:srgbClr val="7030A0"/>
                </a:solidFill>
              </a:rPr>
              <a:t>Увайсовна</a:t>
            </a:r>
            <a:endParaRPr lang="ru-RU" sz="6000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Объект 2"/>
          <p:cNvSpPr>
            <a:spLocks noGrp="1"/>
          </p:cNvSpPr>
          <p:nvPr>
            <p:ph idx="1"/>
          </p:nvPr>
        </p:nvSpPr>
        <p:spPr>
          <a:xfrm>
            <a:off x="468313" y="260350"/>
            <a:ext cx="8229600" cy="6408738"/>
          </a:xfrm>
        </p:spPr>
        <p:txBody>
          <a:bodyPr/>
          <a:lstStyle/>
          <a:p>
            <a:r>
              <a:rPr lang="ru-RU" sz="2800" smtClean="0">
                <a:solidFill>
                  <a:schemeClr val="bg1"/>
                </a:solidFill>
              </a:rPr>
              <a:t>3.</a:t>
            </a:r>
            <a:r>
              <a:rPr lang="ru-RU" sz="2800" b="1" smtClean="0">
                <a:solidFill>
                  <a:schemeClr val="bg1"/>
                </a:solidFill>
              </a:rPr>
              <a:t>Аналитико-корректирующая ф-я </a:t>
            </a:r>
            <a:r>
              <a:rPr lang="ru-RU" sz="2800" smtClean="0">
                <a:solidFill>
                  <a:schemeClr val="tx1"/>
                </a:solidFill>
              </a:rPr>
              <a:t>– связана с педагогической рефлексией учителя, совершенствованием планирования и организации обучения</a:t>
            </a:r>
          </a:p>
          <a:p>
            <a:endParaRPr lang="ru-RU" sz="2800" smtClean="0">
              <a:solidFill>
                <a:schemeClr val="tx1"/>
              </a:solidFill>
            </a:endParaRPr>
          </a:p>
          <a:p>
            <a:r>
              <a:rPr lang="ru-RU" sz="2800" smtClean="0">
                <a:solidFill>
                  <a:schemeClr val="bg1"/>
                </a:solidFill>
              </a:rPr>
              <a:t>4.</a:t>
            </a:r>
            <a:r>
              <a:rPr lang="ru-RU" sz="2800" b="1" smtClean="0">
                <a:solidFill>
                  <a:schemeClr val="bg1"/>
                </a:solidFill>
              </a:rPr>
              <a:t>Воспитывающая и развивающая ф-ии</a:t>
            </a:r>
            <a:r>
              <a:rPr lang="ru-RU" sz="2800" smtClean="0">
                <a:solidFill>
                  <a:schemeClr val="bg1"/>
                </a:solidFill>
              </a:rPr>
              <a:t>– </a:t>
            </a:r>
            <a:r>
              <a:rPr lang="ru-RU" sz="2800" smtClean="0">
                <a:solidFill>
                  <a:schemeClr val="tx1"/>
                </a:solidFill>
              </a:rPr>
              <a:t>связаны с формированием  адекватной самооценки, ответственности, устремленности и других социально ценных способностей и черт характера</a:t>
            </a:r>
          </a:p>
          <a:p>
            <a:pPr>
              <a:buFont typeface="Wingdings 2" pitchFamily="18" charset="2"/>
              <a:buNone/>
            </a:pPr>
            <a:r>
              <a:rPr lang="ru-RU" sz="2800" smtClean="0">
                <a:solidFill>
                  <a:schemeClr val="tx1"/>
                </a:solidFill>
              </a:rPr>
              <a:t>   </a:t>
            </a:r>
            <a:r>
              <a:rPr lang="ru-RU" sz="2800" smtClean="0">
                <a:solidFill>
                  <a:schemeClr val="bg1"/>
                </a:solidFill>
              </a:rPr>
              <a:t>5.</a:t>
            </a:r>
            <a:r>
              <a:rPr lang="ru-RU" sz="2800" b="1" smtClean="0">
                <a:solidFill>
                  <a:schemeClr val="bg1"/>
                </a:solidFill>
              </a:rPr>
              <a:t>Контрольная ф-я </a:t>
            </a:r>
            <a:r>
              <a:rPr lang="ru-RU" sz="2800" smtClean="0">
                <a:solidFill>
                  <a:schemeClr val="bg1"/>
                </a:solidFill>
              </a:rPr>
              <a:t>– </a:t>
            </a:r>
            <a:endParaRPr lang="ru-RU" sz="2800" smtClean="0">
              <a:solidFill>
                <a:schemeClr val="tx1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ru-RU" sz="2800" smtClean="0">
                <a:solidFill>
                  <a:schemeClr val="tx1"/>
                </a:solidFill>
              </a:rPr>
              <a:t>обеспечивает фиксирование уровня достижений, его соответствия нормам и стандартам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FFFF00"/>
                </a:solidFill>
              </a:rPr>
              <a:t>Виды контроля и оценки</a:t>
            </a:r>
            <a:endParaRPr lang="ru-RU" sz="4400" dirty="0">
              <a:solidFill>
                <a:srgbClr val="FFFF00"/>
              </a:solidFill>
            </a:endParaRPr>
          </a:p>
        </p:txBody>
      </p:sp>
      <p:sp>
        <p:nvSpPr>
          <p:cNvPr id="7782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smtClean="0"/>
              <a:t>Предварительный (входной)</a:t>
            </a:r>
          </a:p>
          <a:p>
            <a:r>
              <a:rPr lang="ru-RU" sz="3600" smtClean="0"/>
              <a:t>Текущий</a:t>
            </a:r>
          </a:p>
          <a:p>
            <a:r>
              <a:rPr lang="ru-RU" sz="3600" smtClean="0"/>
              <a:t>Периодический</a:t>
            </a:r>
          </a:p>
          <a:p>
            <a:r>
              <a:rPr lang="ru-RU" sz="3600" smtClean="0"/>
              <a:t>Итоговый</a:t>
            </a:r>
          </a:p>
          <a:p>
            <a:endParaRPr lang="ru-RU" smtClean="0"/>
          </a:p>
          <a:p>
            <a:endParaRPr lang="ru-RU" smtClean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7191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Виды контроля и оценки</a:t>
            </a: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750" y="1125538"/>
            <a:ext cx="8229600" cy="4708525"/>
          </a:xfrm>
        </p:spPr>
        <p:txBody>
          <a:bodyPr>
            <a:normAutofit fontScale="92500"/>
          </a:bodyPr>
          <a:lstStyle/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FF0000"/>
                </a:solidFill>
              </a:rPr>
              <a:t>1.Предваряющий к-ль </a:t>
            </a:r>
            <a:r>
              <a:rPr lang="ru-RU" dirty="0" smtClean="0">
                <a:solidFill>
                  <a:srgbClr val="FF0000"/>
                </a:solidFill>
              </a:rPr>
              <a:t>– используется при выявлении уровня знаний и развития  учащихся вновь скомплектованных классов, перед изучением нового раздела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>
              <a:solidFill>
                <a:srgbClr val="FF0000"/>
              </a:solidFill>
            </a:endParaRP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FF0000"/>
                </a:solidFill>
              </a:rPr>
              <a:t>2.Текущий к-ль </a:t>
            </a:r>
            <a:r>
              <a:rPr lang="ru-RU" dirty="0" smtClean="0">
                <a:solidFill>
                  <a:srgbClr val="FF0000"/>
                </a:solidFill>
              </a:rPr>
              <a:t>– осуществляется в форме устного опроса, письменных проверочных работ, фронтальной беседы, проводится  в процессе изучения темы. Является элементом  многих уроков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>
              <a:solidFill>
                <a:schemeClr val="bg1"/>
              </a:solidFill>
            </a:endParaRP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Объект 2"/>
          <p:cNvSpPr>
            <a:spLocks noGrp="1"/>
          </p:cNvSpPr>
          <p:nvPr>
            <p:ph idx="1"/>
          </p:nvPr>
        </p:nvSpPr>
        <p:spPr>
          <a:xfrm>
            <a:off x="468313" y="620713"/>
            <a:ext cx="8229600" cy="4537075"/>
          </a:xfrm>
        </p:spPr>
        <p:txBody>
          <a:bodyPr/>
          <a:lstStyle/>
          <a:p>
            <a:r>
              <a:rPr lang="ru-RU" sz="3600" b="1" smtClean="0">
                <a:solidFill>
                  <a:schemeClr val="bg1"/>
                </a:solidFill>
              </a:rPr>
              <a:t>3</a:t>
            </a:r>
            <a:r>
              <a:rPr lang="ru-RU" sz="3600" smtClean="0">
                <a:solidFill>
                  <a:schemeClr val="bg1"/>
                </a:solidFill>
              </a:rPr>
              <a:t>. </a:t>
            </a:r>
            <a:r>
              <a:rPr lang="ru-RU" sz="3600" b="1" smtClean="0">
                <a:solidFill>
                  <a:schemeClr val="bg1"/>
                </a:solidFill>
              </a:rPr>
              <a:t>Периодический к-ль </a:t>
            </a:r>
            <a:r>
              <a:rPr lang="ru-RU" sz="3600" smtClean="0">
                <a:solidFill>
                  <a:schemeClr val="bg1"/>
                </a:solidFill>
              </a:rPr>
              <a:t>– </a:t>
            </a:r>
            <a:r>
              <a:rPr lang="ru-RU" sz="3600" smtClean="0">
                <a:solidFill>
                  <a:schemeClr val="tx1"/>
                </a:solidFill>
              </a:rPr>
              <a:t>в виде  контрольных работ, собеседований, зачетов, тестирований  после изучения крупной темы, раздела.</a:t>
            </a:r>
          </a:p>
          <a:p>
            <a:endParaRPr lang="ru-RU" sz="3600" smtClean="0">
              <a:solidFill>
                <a:schemeClr val="tx1"/>
              </a:solidFill>
            </a:endParaRPr>
          </a:p>
          <a:p>
            <a:r>
              <a:rPr lang="ru-RU" sz="3600" b="1" smtClean="0">
                <a:solidFill>
                  <a:schemeClr val="bg1"/>
                </a:solidFill>
              </a:rPr>
              <a:t>4.Итоговый к-ль </a:t>
            </a:r>
            <a:r>
              <a:rPr lang="ru-RU" sz="3600" smtClean="0">
                <a:solidFill>
                  <a:schemeClr val="tx1"/>
                </a:solidFill>
              </a:rPr>
              <a:t>– проводится после изучения курса или в конце определенного этапа обучения (четверть, полугодие, семестр и т.д.)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FFFF00"/>
                </a:solidFill>
              </a:rPr>
              <a:t>Требования к оценке знаний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8089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smtClean="0">
                <a:solidFill>
                  <a:srgbClr val="C00000"/>
                </a:solidFill>
              </a:rPr>
              <a:t>ОБЪЕКТИВНОСТЬ</a:t>
            </a:r>
          </a:p>
          <a:p>
            <a:r>
              <a:rPr lang="ru-RU" sz="3600" b="1" smtClean="0">
                <a:solidFill>
                  <a:srgbClr val="C00000"/>
                </a:solidFill>
              </a:rPr>
              <a:t>СУБЪЕКТИВНОСТЬ</a:t>
            </a:r>
          </a:p>
          <a:p>
            <a:r>
              <a:rPr lang="ru-RU" sz="3600" b="1" smtClean="0">
                <a:solidFill>
                  <a:srgbClr val="C00000"/>
                </a:solidFill>
              </a:rPr>
              <a:t>СИСТЕМАТИЧНОСТЬ</a:t>
            </a:r>
          </a:p>
          <a:p>
            <a:r>
              <a:rPr lang="ru-RU" sz="3600" b="1" smtClean="0">
                <a:solidFill>
                  <a:srgbClr val="C00000"/>
                </a:solidFill>
              </a:rPr>
              <a:t>ОТКРЫТОСТЬ (ГЛАСНОСТЬ)</a:t>
            </a:r>
            <a:endParaRPr lang="ru-RU" sz="3600" smtClean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ru-RU" sz="44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Требования к оценке знаний:</a:t>
            </a:r>
            <a:endParaRPr lang="ru-RU" sz="44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81922" name="Объект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marL="136525" indent="0">
              <a:buFont typeface="Wingdings 2" pitchFamily="18" charset="2"/>
              <a:buNone/>
            </a:pPr>
            <a:r>
              <a:rPr lang="ru-RU" sz="3600" b="1" smtClean="0">
                <a:solidFill>
                  <a:srgbClr val="C00000"/>
                </a:solidFill>
              </a:rPr>
              <a:t>ОБЪЕКТИВНОСТЬ -</a:t>
            </a:r>
            <a:r>
              <a:rPr lang="ru-RU" sz="3200" b="1" smtClean="0">
                <a:solidFill>
                  <a:srgbClr val="C00000"/>
                </a:solidFill>
              </a:rPr>
              <a:t> </a:t>
            </a:r>
            <a:r>
              <a:rPr lang="ru-RU" sz="3600" smtClean="0">
                <a:solidFill>
                  <a:schemeClr val="bg1"/>
                </a:solidFill>
              </a:rPr>
              <a:t> оценивание действительных успехов и недостатков работы учащихся, отсутствие предвзятости в оценке</a:t>
            </a:r>
            <a:endParaRPr lang="ru-RU" sz="36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Объект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ru-RU" sz="3600" b="1" smtClean="0">
                <a:solidFill>
                  <a:srgbClr val="C00000"/>
                </a:solidFill>
              </a:rPr>
              <a:t>СУБЪЕКТИВНОСТЬ -</a:t>
            </a:r>
            <a:r>
              <a:rPr lang="ru-RU" sz="3600" smtClean="0">
                <a:solidFill>
                  <a:srgbClr val="C00000"/>
                </a:solidFill>
              </a:rPr>
              <a:t> </a:t>
            </a:r>
            <a:r>
              <a:rPr lang="ru-RU" sz="3600" smtClean="0">
                <a:solidFill>
                  <a:schemeClr val="bg1"/>
                </a:solidFill>
              </a:rPr>
              <a:t>гуманистический подход, учет реальных возможностей, здоровья учащихся, стимулирующий эффект оценивания.</a:t>
            </a:r>
            <a:endParaRPr lang="ru-RU" sz="360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Объект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616575"/>
          </a:xfrm>
        </p:spPr>
        <p:txBody>
          <a:bodyPr/>
          <a:lstStyle/>
          <a:p>
            <a:r>
              <a:rPr lang="ru-RU" sz="3600" b="1" smtClean="0">
                <a:solidFill>
                  <a:srgbClr val="C00000"/>
                </a:solidFill>
              </a:rPr>
              <a:t>СИСТЕМАТИЧНОСТЬ –</a:t>
            </a:r>
            <a:r>
              <a:rPr lang="ru-RU" sz="3600" smtClean="0">
                <a:solidFill>
                  <a:srgbClr val="C00000"/>
                </a:solidFill>
              </a:rPr>
              <a:t> </a:t>
            </a:r>
            <a:r>
              <a:rPr lang="ru-RU" sz="3600" smtClean="0">
                <a:solidFill>
                  <a:schemeClr val="bg1"/>
                </a:solidFill>
              </a:rPr>
              <a:t>зависит от возраста учащихся.</a:t>
            </a:r>
          </a:p>
          <a:p>
            <a:endParaRPr lang="ru-RU" sz="3600" smtClean="0">
              <a:solidFill>
                <a:schemeClr val="bg1"/>
              </a:solidFill>
            </a:endParaRPr>
          </a:p>
          <a:p>
            <a:r>
              <a:rPr lang="ru-RU" sz="3600" b="1" smtClean="0">
                <a:solidFill>
                  <a:srgbClr val="C00000"/>
                </a:solidFill>
              </a:rPr>
              <a:t>ОТКРЫТОСТЬ (ГЛАСНОСТЬ)– </a:t>
            </a:r>
            <a:r>
              <a:rPr lang="ru-RU" sz="3600" smtClean="0">
                <a:solidFill>
                  <a:schemeClr val="bg1"/>
                </a:solidFill>
              </a:rPr>
              <a:t>обоснованность оценки и выставленной отметки</a:t>
            </a:r>
          </a:p>
          <a:p>
            <a:endParaRPr lang="ru-RU" sz="3600" smtClean="0">
              <a:solidFill>
                <a:schemeClr val="bg1"/>
              </a:solidFill>
            </a:endParaRPr>
          </a:p>
          <a:p>
            <a:r>
              <a:rPr lang="ru-RU" sz="3600" b="1" smtClean="0">
                <a:solidFill>
                  <a:srgbClr val="C00000"/>
                </a:solidFill>
              </a:rPr>
              <a:t>ДЕЙСТВЕННОСТЬ –</a:t>
            </a:r>
            <a:r>
              <a:rPr lang="ru-RU" sz="3600" smtClean="0">
                <a:solidFill>
                  <a:srgbClr val="C00000"/>
                </a:solidFill>
              </a:rPr>
              <a:t> </a:t>
            </a:r>
            <a:r>
              <a:rPr lang="ru-RU" sz="3600" smtClean="0">
                <a:solidFill>
                  <a:schemeClr val="bg1"/>
                </a:solidFill>
              </a:rPr>
              <a:t>советы, указания.</a:t>
            </a:r>
            <a:endParaRPr lang="ru-RU" sz="360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Прямоугольник 3"/>
          <p:cNvSpPr>
            <a:spLocks noChangeArrowheads="1"/>
          </p:cNvSpPr>
          <p:nvPr/>
        </p:nvSpPr>
        <p:spPr bwMode="auto">
          <a:xfrm>
            <a:off x="468313" y="260350"/>
            <a:ext cx="8207375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Times New Roman" pitchFamily="18" charset="0"/>
              </a:rPr>
              <a:t>В документе «Стратегия модернизации структуры и содержания общего образования» подчеркивается, что сложившаяся на сегодняшний день система оценки качества учебных достижений учащихся в общеобразовательной школе трудно совместима с требованиями модернизации образования. К наиболее серьезным недостаткам относятся:</a:t>
            </a:r>
            <a:br>
              <a:rPr lang="ru-RU" sz="3200">
                <a:latin typeface="Times New Roman" pitchFamily="18" charset="0"/>
              </a:rPr>
            </a:br>
            <a:endParaRPr lang="ru-RU" sz="3200">
              <a:latin typeface="Times New Roman" pitchFamily="18" charset="0"/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1"/>
          <p:cNvSpPr>
            <a:spLocks noChangeArrowheads="1"/>
          </p:cNvSpPr>
          <p:nvPr/>
        </p:nvSpPr>
        <p:spPr bwMode="auto">
          <a:xfrm>
            <a:off x="250825" y="325438"/>
            <a:ext cx="7993063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3600">
                <a:solidFill>
                  <a:srgbClr val="000000"/>
                </a:solidFill>
                <a:cs typeface="Times New Roman" pitchFamily="18" charset="0"/>
              </a:rPr>
              <a:t>-направленность оценки исключительно на внешний контроль</a:t>
            </a:r>
            <a:br>
              <a:rPr lang="ru-RU" sz="3600">
                <a:solidFill>
                  <a:srgbClr val="000000"/>
                </a:solidFill>
                <a:cs typeface="Times New Roman" pitchFamily="18" charset="0"/>
              </a:rPr>
            </a:br>
            <a:r>
              <a:rPr lang="ru-RU" sz="3600">
                <a:solidFill>
                  <a:srgbClr val="000000"/>
                </a:solidFill>
                <a:cs typeface="Times New Roman" pitchFamily="18" charset="0"/>
              </a:rPr>
              <a:t>-преимущественная ориентация контрольно-оценочных средств на проверку </a:t>
            </a:r>
            <a:r>
              <a:rPr lang="ru-RU" sz="3600" u="sng">
                <a:solidFill>
                  <a:srgbClr val="FF0000"/>
                </a:solidFill>
                <a:cs typeface="Times New Roman" pitchFamily="18" charset="0"/>
              </a:rPr>
              <a:t>репродуктивного</a:t>
            </a:r>
            <a:r>
              <a:rPr lang="ru-RU" sz="3600">
                <a:solidFill>
                  <a:srgbClr val="000000"/>
                </a:solidFill>
                <a:cs typeface="Times New Roman" pitchFamily="18" charset="0"/>
              </a:rPr>
              <a:t> уровня усвоения, на проверку лишь фактологических и алгоритмических знаний и умений.</a:t>
            </a:r>
            <a:endParaRPr lang="ru-RU" sz="660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50" y="170656"/>
            <a:ext cx="9144000" cy="1721347"/>
          </a:xfrm>
        </p:spPr>
        <p:txBody>
          <a:bodyPr>
            <a:noAutofit/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-Почему такой распространённой является  ситуация, когда  ученик при переходе из одной школы в другую начинает получать совершенно другие отметки по сравнению с теми, что  у него были в прежней школе, несмотря на существование в стране единых образовательных стандартов?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3490" name="Содержимое 2"/>
          <p:cNvSpPr>
            <a:spLocks noGrp="1"/>
          </p:cNvSpPr>
          <p:nvPr>
            <p:ph idx="1"/>
          </p:nvPr>
        </p:nvSpPr>
        <p:spPr>
          <a:xfrm>
            <a:off x="395288" y="2608263"/>
            <a:ext cx="8229600" cy="4249737"/>
          </a:xfrm>
        </p:spPr>
        <p:txBody>
          <a:bodyPr/>
          <a:lstStyle/>
          <a:p>
            <a:r>
              <a:rPr lang="ru-RU" sz="2800" smtClean="0"/>
              <a:t>-Как можно объяснить тот факт, что ежегодно за последние  5 лет 60-62% выпускников-медалистов страны не потверждают  свои отличные знания при поступлении  в вузы?</a:t>
            </a:r>
          </a:p>
          <a:p>
            <a:r>
              <a:rPr lang="ru-RU" sz="2800" smtClean="0"/>
              <a:t>-Почему по данным исследований экспертов ЮНЕСКО, проводимых по одному перечню заданий в разных странах мира, по качеству знаний российские школьники занимают только 45-48 места?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Прямоугольник 1"/>
          <p:cNvSpPr>
            <a:spLocks noChangeArrowheads="1"/>
          </p:cNvSpPr>
          <p:nvPr/>
        </p:nvSpPr>
        <p:spPr bwMode="auto">
          <a:xfrm>
            <a:off x="539750" y="404813"/>
            <a:ext cx="76327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>
                <a:latin typeface="Times New Roman" pitchFamily="18" charset="0"/>
              </a:rPr>
              <a:t>Изучение процесса оценивания деятельности учащихся выявило следующие проблемы:</a:t>
            </a:r>
            <a:endParaRPr lang="ru-RU" sz="3600">
              <a:latin typeface="Times New Roman" pitchFamily="18" charset="0"/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1"/>
          <p:cNvSpPr>
            <a:spLocks noChangeArrowheads="1"/>
          </p:cNvSpPr>
          <p:nvPr/>
        </p:nvSpPr>
        <p:spPr bwMode="auto">
          <a:xfrm>
            <a:off x="323850" y="174625"/>
            <a:ext cx="8424863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b="1" i="1">
                <a:solidFill>
                  <a:srgbClr val="000000"/>
                </a:solidFill>
                <a:cs typeface="Times New Roman" pitchFamily="18" charset="0"/>
              </a:rPr>
              <a:t>* Отметки </a:t>
            </a:r>
            <a:r>
              <a:rPr lang="ru-RU" i="1">
                <a:solidFill>
                  <a:srgbClr val="000000"/>
                </a:solidFill>
                <a:cs typeface="Times New Roman" pitchFamily="18" charset="0"/>
              </a:rPr>
              <a:t>зависят от отношения учителя к ученику.</a:t>
            </a:r>
            <a:endParaRPr lang="ru-RU" sz="2800">
              <a:cs typeface="Times New Roman" pitchFamily="18" charset="0"/>
            </a:endParaRPr>
          </a:p>
          <a:p>
            <a:pPr eaLnBrk="0" hangingPunct="0"/>
            <a:r>
              <a:rPr lang="ru-RU" i="1">
                <a:solidFill>
                  <a:srgbClr val="000000"/>
                </a:solidFill>
                <a:cs typeface="Times New Roman" pitchFamily="18" charset="0"/>
              </a:rPr>
              <a:t>*</a:t>
            </a:r>
            <a:r>
              <a:rPr lang="ru-RU" b="1" i="1">
                <a:solidFill>
                  <a:srgbClr val="000000"/>
                </a:solidFill>
                <a:cs typeface="Times New Roman" pitchFamily="18" charset="0"/>
              </a:rPr>
              <a:t>Жесткость оценки</a:t>
            </a:r>
            <a:r>
              <a:rPr lang="ru-RU" i="1">
                <a:solidFill>
                  <a:srgbClr val="000000"/>
                </a:solidFill>
                <a:cs typeface="Times New Roman" pitchFamily="18" charset="0"/>
              </a:rPr>
              <a:t>. Учителя занижают оценки учащихся, у них трудно получить высокие оценки и отметки. В оценках преобла­дают негативные моменты.</a:t>
            </a:r>
            <a:endParaRPr lang="ru-RU" sz="2800">
              <a:cs typeface="Times New Roman" pitchFamily="18" charset="0"/>
            </a:endParaRPr>
          </a:p>
          <a:p>
            <a:pPr eaLnBrk="0" hangingPunct="0"/>
            <a:r>
              <a:rPr lang="ru-RU" b="1" i="1">
                <a:solidFill>
                  <a:srgbClr val="000000"/>
                </a:solidFill>
                <a:cs typeface="Times New Roman" pitchFamily="18" charset="0"/>
              </a:rPr>
              <a:t>*Ошибки великодушия</a:t>
            </a:r>
            <a:r>
              <a:rPr lang="ru-RU" i="1">
                <a:solidFill>
                  <a:srgbClr val="000000"/>
                </a:solidFill>
                <a:cs typeface="Times New Roman" pitchFamily="18" charset="0"/>
              </a:rPr>
              <a:t>. Педагоги завышают оценки. </a:t>
            </a:r>
            <a:endParaRPr lang="ru-RU" sz="2800">
              <a:cs typeface="Times New Roman" pitchFamily="18" charset="0"/>
            </a:endParaRPr>
          </a:p>
          <a:p>
            <a:pPr eaLnBrk="0" hangingPunct="0"/>
            <a:r>
              <a:rPr lang="ru-RU" b="1" i="1">
                <a:solidFill>
                  <a:srgbClr val="000000"/>
                </a:solidFill>
                <a:cs typeface="Times New Roman" pitchFamily="18" charset="0"/>
              </a:rPr>
              <a:t>*Ошибки центральной тенденции</a:t>
            </a:r>
            <a:r>
              <a:rPr lang="ru-RU" i="1">
                <a:solidFill>
                  <a:srgbClr val="000000"/>
                </a:solidFill>
                <a:cs typeface="Times New Roman" pitchFamily="18" charset="0"/>
              </a:rPr>
              <a:t>. Педагог не решается ставить крайних отметок, особенно учащимся, которых не совсем хорошо знает. Отметки выставляются в диапазоне три-четыре. Не используется вся шкала отметок.</a:t>
            </a:r>
            <a:endParaRPr lang="ru-RU" sz="2800">
              <a:cs typeface="Times New Roman" pitchFamily="18" charset="0"/>
            </a:endParaRPr>
          </a:p>
          <a:p>
            <a:pPr eaLnBrk="0" hangingPunct="0"/>
            <a:r>
              <a:rPr lang="ru-RU" i="1">
                <a:solidFill>
                  <a:srgbClr val="000000"/>
                </a:solidFill>
                <a:cs typeface="Times New Roman" pitchFamily="18" charset="0"/>
              </a:rPr>
              <a:t>*</a:t>
            </a:r>
            <a:r>
              <a:rPr lang="ru-RU" b="1" i="1">
                <a:solidFill>
                  <a:srgbClr val="000000"/>
                </a:solidFill>
                <a:cs typeface="Times New Roman" pitchFamily="18" charset="0"/>
              </a:rPr>
              <a:t>Логические ошибки</a:t>
            </a:r>
            <a:r>
              <a:rPr lang="ru-RU" i="1">
                <a:solidFill>
                  <a:srgbClr val="000000"/>
                </a:solidFill>
                <a:cs typeface="Times New Roman" pitchFamily="18" charset="0"/>
              </a:rPr>
              <a:t>. Преподаватель оценивает ответ в соответствии со своей логикой. </a:t>
            </a:r>
            <a:endParaRPr lang="ru-RU" sz="2800">
              <a:cs typeface="Times New Roman" pitchFamily="18" charset="0"/>
            </a:endParaRPr>
          </a:p>
          <a:p>
            <a:pPr eaLnBrk="0" hangingPunct="0"/>
            <a:r>
              <a:rPr lang="ru-RU" i="1">
                <a:solidFill>
                  <a:srgbClr val="000000"/>
                </a:solidFill>
                <a:cs typeface="Times New Roman" pitchFamily="18" charset="0"/>
              </a:rPr>
              <a:t>*</a:t>
            </a:r>
            <a:r>
              <a:rPr lang="ru-RU" b="1" i="1">
                <a:solidFill>
                  <a:srgbClr val="000000"/>
                </a:solidFill>
                <a:cs typeface="Times New Roman" pitchFamily="18" charset="0"/>
              </a:rPr>
              <a:t>Отсроченность отметки</a:t>
            </a:r>
            <a:r>
              <a:rPr lang="ru-RU" i="1">
                <a:solidFill>
                  <a:srgbClr val="000000"/>
                </a:solidFill>
                <a:cs typeface="Times New Roman" pitchFamily="18" charset="0"/>
              </a:rPr>
              <a:t>. Отметки выставляются в дневник отсрочено. Это может быть в конце недели или даже через месяц. Таким образом, дневник превращается </a:t>
            </a:r>
            <a:r>
              <a:rPr lang="ru-RU" b="1" i="1">
                <a:solidFill>
                  <a:srgbClr val="000000"/>
                </a:solidFill>
                <a:cs typeface="Times New Roman" pitchFamily="18" charset="0"/>
              </a:rPr>
              <a:t>в «кладбище отметок»</a:t>
            </a:r>
            <a:r>
              <a:rPr lang="ru-RU" i="1">
                <a:solidFill>
                  <a:srgbClr val="000000"/>
                </a:solidFill>
                <a:cs typeface="Times New Roman" pitchFamily="18" charset="0"/>
              </a:rPr>
              <a:t> </a:t>
            </a:r>
            <a:endParaRPr lang="ru-RU" sz="2800">
              <a:cs typeface="Times New Roman" pitchFamily="18" charset="0"/>
            </a:endParaRPr>
          </a:p>
          <a:p>
            <a:pPr eaLnBrk="0" hangingPunct="0"/>
            <a:r>
              <a:rPr lang="ru-RU" i="1">
                <a:solidFill>
                  <a:srgbClr val="000000"/>
                </a:solidFill>
                <a:cs typeface="Times New Roman" pitchFamily="18" charset="0"/>
              </a:rPr>
              <a:t>*</a:t>
            </a:r>
            <a:r>
              <a:rPr lang="ru-RU" b="1" i="1">
                <a:solidFill>
                  <a:srgbClr val="000000"/>
                </a:solidFill>
                <a:cs typeface="Times New Roman" pitchFamily="18" charset="0"/>
              </a:rPr>
              <a:t>Объявление оценок</a:t>
            </a:r>
            <a:r>
              <a:rPr lang="ru-RU" i="1">
                <a:solidFill>
                  <a:srgbClr val="000000"/>
                </a:solidFill>
                <a:cs typeface="Times New Roman" pitchFamily="18" charset="0"/>
              </a:rPr>
              <a:t>. Объявление отрицательных отметок пред всем классом унижает достоинство детей, формирует отрицательное отношение к учебе</a:t>
            </a:r>
            <a:endParaRPr lang="ru-RU" sz="2800">
              <a:cs typeface="Times New Roman" pitchFamily="18" charset="0"/>
            </a:endParaRPr>
          </a:p>
          <a:p>
            <a:pPr eaLnBrk="0" hangingPunct="0"/>
            <a:r>
              <a:rPr lang="ru-RU" b="1" i="1">
                <a:solidFill>
                  <a:srgbClr val="000000"/>
                </a:solidFill>
                <a:cs typeface="Times New Roman" pitchFamily="18" charset="0"/>
              </a:rPr>
              <a:t>*«Счетоводный подход</a:t>
            </a:r>
            <a:r>
              <a:rPr lang="ru-RU" i="1">
                <a:solidFill>
                  <a:srgbClr val="000000"/>
                </a:solidFill>
                <a:cs typeface="Times New Roman" pitchFamily="18" charset="0"/>
              </a:rPr>
              <a:t>». Отметка выставляется в зависимости от того, сколько заданий из заданного количества выполнил ученик. «Счетоводный путь» приводит к игнорированию продвижения школьников и его достижений относительно прежнего уровня.</a:t>
            </a:r>
            <a:endParaRPr lang="ru-RU" sz="2800">
              <a:cs typeface="Times New Roman" pitchFamily="18" charset="0"/>
            </a:endParaRPr>
          </a:p>
          <a:p>
            <a:pPr eaLnBrk="0" hangingPunct="0"/>
            <a:r>
              <a:rPr lang="ru-RU" i="1">
                <a:solidFill>
                  <a:srgbClr val="000000"/>
                </a:solidFill>
                <a:cs typeface="Times New Roman" pitchFamily="18" charset="0"/>
              </a:rPr>
              <a:t>*</a:t>
            </a:r>
            <a:r>
              <a:rPr lang="ru-RU" b="1" i="1">
                <a:solidFill>
                  <a:srgbClr val="000000"/>
                </a:solidFill>
                <a:cs typeface="Times New Roman" pitchFamily="18" charset="0"/>
              </a:rPr>
              <a:t>Среднеарифметический подход</a:t>
            </a:r>
            <a:r>
              <a:rPr lang="ru-RU" sz="1000" i="1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ru-RU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24744"/>
            <a:ext cx="8229600" cy="1656184"/>
          </a:xfrm>
        </p:spPr>
        <p:txBody>
          <a:bodyPr>
            <a:noAutofit/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ru-RU" sz="44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Какие результаты учащихся должны оцениваться в соответствии  с требованиями ФГОС ?</a:t>
            </a:r>
            <a:endParaRPr lang="ru-RU" sz="44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980728"/>
          </a:xfrm>
        </p:spPr>
        <p:txBody>
          <a:bodyPr/>
          <a:lstStyle/>
          <a:p>
            <a:pPr indent="0" fontAlgn="auto"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Комплексная оценка достижений ученика</a:t>
            </a:r>
            <a:endParaRPr lang="ru-RU" sz="32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2"/>
          </p:nvPr>
        </p:nvGraphicFramePr>
        <p:xfrm>
          <a:off x="323850" y="692150"/>
          <a:ext cx="8496944" cy="5986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0393"/>
                <a:gridCol w="495655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Результат обучения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Вопрос для анализа</a:t>
                      </a:r>
                      <a:endParaRPr lang="ru-RU" sz="2400" dirty="0"/>
                    </a:p>
                  </a:txBody>
                  <a:tcPr/>
                </a:tc>
              </a:tr>
              <a:tr h="371765">
                <a:tc rowSpan="3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Какой прогресс наблюдается в личностных результатах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Появилось ли умение ставить цели личностного развития?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Возросла ли способность к </a:t>
                      </a:r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саморефлексии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В материалах этого раздела явно преобладают оценки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39">
                <a:tc rowSpan="3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Каковы </a:t>
                      </a:r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</a:rPr>
                        <a:t>метапредметные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 результаты?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Сформировано ли умение учиться: ставить цель, планировать действия, получать и оценивать результат?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7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Умеет ли ученик работать с информацией: добывать, перерабатывать, представлять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</a:rPr>
                        <a:t> в разных формах?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7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Умеет ли ученик вступать в коммуникации: излагать свои мысли, понимать собеседника, договариваться с ним, чтобы сделать что-то сообща?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781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B050"/>
                          </a:solidFill>
                        </a:rPr>
                        <a:t>Каковы предметные результаты?</a:t>
                      </a:r>
                      <a:endParaRPr lang="ru-RU" sz="2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00B050"/>
                          </a:solidFill>
                        </a:rPr>
                        <a:t>Освоил ли предметные умения с опорной системой предметных знаний?</a:t>
                      </a:r>
                      <a:endParaRPr lang="ru-RU" sz="18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1"/>
          <p:cNvSpPr>
            <a:spLocks noChangeArrowheads="1"/>
          </p:cNvSpPr>
          <p:nvPr/>
        </p:nvSpPr>
        <p:spPr bwMode="auto">
          <a:xfrm>
            <a:off x="611188" y="1065213"/>
            <a:ext cx="8532812" cy="461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ru-RU" sz="3200" b="1">
                <a:solidFill>
                  <a:srgbClr val="0071B9"/>
                </a:solidFill>
                <a:cs typeface="Times New Roman" pitchFamily="18" charset="0"/>
              </a:rPr>
              <a:t>Как выставлять оценки за четверть</a:t>
            </a:r>
            <a:endParaRPr lang="ru-RU" sz="1400"/>
          </a:p>
          <a:p>
            <a:pPr eaLnBrk="0" hangingPunct="0">
              <a:tabLst>
                <a:tab pos="457200" algn="l"/>
              </a:tabLst>
            </a:pPr>
            <a:r>
              <a:rPr lang="ru-RU" b="1" u="sng">
                <a:solidFill>
                  <a:srgbClr val="383838"/>
                </a:solidFill>
                <a:cs typeface="Times New Roman" pitchFamily="18" charset="0"/>
              </a:rPr>
              <a:t>Методические рекомендации на основании документов МинОбра.</a:t>
            </a:r>
            <a:r>
              <a:rPr lang="ru-RU">
                <a:solidFill>
                  <a:srgbClr val="383838"/>
                </a:solidFill>
                <a:cs typeface="Times New Roman" pitchFamily="18" charset="0"/>
              </a:rPr>
              <a:t/>
            </a:r>
            <a:br>
              <a:rPr lang="ru-RU">
                <a:solidFill>
                  <a:srgbClr val="383838"/>
                </a:solidFill>
                <a:cs typeface="Times New Roman" pitchFamily="18" charset="0"/>
              </a:rPr>
            </a:br>
            <a:r>
              <a:rPr lang="ru-RU">
                <a:solidFill>
                  <a:srgbClr val="383838"/>
                </a:solidFill>
                <a:cs typeface="Times New Roman" pitchFamily="18" charset="0"/>
              </a:rPr>
              <a:t/>
            </a:r>
            <a:br>
              <a:rPr lang="ru-RU">
                <a:solidFill>
                  <a:srgbClr val="383838"/>
                </a:solidFill>
                <a:cs typeface="Times New Roman" pitchFamily="18" charset="0"/>
              </a:rPr>
            </a:br>
            <a:r>
              <a:rPr lang="ru-RU">
                <a:solidFill>
                  <a:srgbClr val="383838"/>
                </a:solidFill>
                <a:cs typeface="Times New Roman" pitchFamily="18" charset="0"/>
              </a:rPr>
              <a:t>. При выставлении четвертной оценки учитываются все сильные и слабые стороны ребенка. </a:t>
            </a:r>
            <a:endParaRPr lang="ru-RU" sz="1400"/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>
                <a:solidFill>
                  <a:srgbClr val="383838"/>
                </a:solidFill>
                <a:cs typeface="Times New Roman" pitchFamily="18" charset="0"/>
              </a:rPr>
              <a:t>При использовании устаревшего способа выставления четвертной оценки, учитель суммировал все полученные ребенком баллы и вычислял среднее арифметическое.</a:t>
            </a:r>
            <a:r>
              <a:rPr lang="ru-RU">
                <a:solidFill>
                  <a:srgbClr val="383838"/>
                </a:solidFill>
                <a:latin typeface="Calibri" pitchFamily="34" charset="0"/>
                <a:cs typeface="Times New Roman" pitchFamily="18" charset="0"/>
              </a:rPr>
              <a:t> </a:t>
            </a:r>
            <a:r>
              <a:rPr lang="ru-RU">
                <a:solidFill>
                  <a:srgbClr val="383838"/>
                </a:solidFill>
                <a:cs typeface="Times New Roman" pitchFamily="18" charset="0"/>
              </a:rPr>
              <a:t/>
            </a:r>
            <a:br>
              <a:rPr lang="ru-RU">
                <a:solidFill>
                  <a:srgbClr val="383838"/>
                </a:solidFill>
                <a:cs typeface="Times New Roman" pitchFamily="18" charset="0"/>
              </a:rPr>
            </a:br>
            <a:r>
              <a:rPr lang="ru-RU">
                <a:solidFill>
                  <a:srgbClr val="383838"/>
                </a:solidFill>
                <a:cs typeface="Times New Roman" pitchFamily="18" charset="0"/>
              </a:rPr>
              <a:t>Этот способ промежуточной аттестации являлся несовершенным, так как при подсчете не учитывалось, за что же именно ребенок получил ту или иную оценку.</a:t>
            </a:r>
            <a:r>
              <a:rPr lang="ru-RU">
                <a:solidFill>
                  <a:srgbClr val="383838"/>
                </a:solidFill>
                <a:latin typeface="Calibri" pitchFamily="34" charset="0"/>
                <a:cs typeface="Times New Roman" pitchFamily="18" charset="0"/>
              </a:rPr>
              <a:t> </a:t>
            </a:r>
            <a:r>
              <a:rPr lang="ru-RU">
                <a:solidFill>
                  <a:srgbClr val="383838"/>
                </a:solidFill>
                <a:cs typeface="Times New Roman" pitchFamily="18" charset="0"/>
              </a:rPr>
              <a:t/>
            </a:r>
            <a:br>
              <a:rPr lang="ru-RU">
                <a:solidFill>
                  <a:srgbClr val="383838"/>
                </a:solidFill>
                <a:cs typeface="Times New Roman" pitchFamily="18" charset="0"/>
              </a:rPr>
            </a:br>
            <a:endParaRPr lang="ru-RU" sz="1400"/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>
                <a:solidFill>
                  <a:srgbClr val="383838"/>
                </a:solidFill>
                <a:cs typeface="Times New Roman" pitchFamily="18" charset="0"/>
              </a:rPr>
              <a:t>Большую значимость имеют баллы, заработанные за проверочную или контрольную работу.</a:t>
            </a:r>
            <a:r>
              <a:rPr lang="ru-RU">
                <a:solidFill>
                  <a:srgbClr val="383838"/>
                </a:solidFill>
                <a:latin typeface="Calibri" pitchFamily="34" charset="0"/>
                <a:cs typeface="Times New Roman" pitchFamily="18" charset="0"/>
              </a:rPr>
              <a:t> </a:t>
            </a:r>
            <a:r>
              <a:rPr lang="ru-RU">
                <a:solidFill>
                  <a:srgbClr val="383838"/>
                </a:solidFill>
                <a:cs typeface="Times New Roman" pitchFamily="18" charset="0"/>
              </a:rPr>
              <a:t/>
            </a:r>
            <a:br>
              <a:rPr lang="ru-RU">
                <a:solidFill>
                  <a:srgbClr val="383838"/>
                </a:solidFill>
                <a:cs typeface="Times New Roman" pitchFamily="18" charset="0"/>
              </a:rPr>
            </a:br>
            <a:endParaRPr lang="ru-RU" sz="320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Прямоугольник 1"/>
          <p:cNvSpPr>
            <a:spLocks noChangeArrowheads="1"/>
          </p:cNvSpPr>
          <p:nvPr/>
        </p:nvSpPr>
        <p:spPr bwMode="auto">
          <a:xfrm>
            <a:off x="468313" y="0"/>
            <a:ext cx="8675687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>
                <a:solidFill>
                  <a:srgbClr val="383838"/>
                </a:solidFill>
                <a:cs typeface="Times New Roman" pitchFamily="18" charset="0"/>
              </a:rPr>
              <a:t/>
            </a:r>
            <a:br>
              <a:rPr lang="ru-RU">
                <a:solidFill>
                  <a:srgbClr val="383838"/>
                </a:solidFill>
                <a:cs typeface="Times New Roman" pitchFamily="18" charset="0"/>
              </a:rPr>
            </a:br>
            <a:r>
              <a:rPr lang="ru-RU" sz="2000">
                <a:solidFill>
                  <a:srgbClr val="383838"/>
                </a:solidFill>
                <a:cs typeface="Times New Roman" pitchFamily="18" charset="0"/>
              </a:rPr>
              <a:t>Если проверочные задания выполнены хуже из-за медлительности или неаккуратности ученика, но объективно его знания выше полученного результата, можно поставить более высокий балл.</a:t>
            </a:r>
            <a:endParaRPr lang="ru-RU" sz="1600"/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2000">
                <a:solidFill>
                  <a:srgbClr val="383838"/>
                </a:solidFill>
                <a:cs typeface="Times New Roman" pitchFamily="18" charset="0"/>
              </a:rPr>
              <a:t>Учитывайте и индивидуальные особенности ребенка при выставлении четвертных оценок.</a:t>
            </a:r>
            <a:r>
              <a:rPr lang="ru-RU" sz="2000">
                <a:solidFill>
                  <a:srgbClr val="383838"/>
                </a:solidFill>
                <a:latin typeface="Calibri" pitchFamily="34" charset="0"/>
                <a:cs typeface="Times New Roman" pitchFamily="18" charset="0"/>
              </a:rPr>
              <a:t> </a:t>
            </a:r>
            <a:r>
              <a:rPr lang="ru-RU" sz="2000">
                <a:solidFill>
                  <a:srgbClr val="383838"/>
                </a:solidFill>
                <a:cs typeface="Times New Roman" pitchFamily="18" charset="0"/>
              </a:rPr>
              <a:t/>
            </a:r>
            <a:br>
              <a:rPr lang="ru-RU" sz="2000">
                <a:solidFill>
                  <a:srgbClr val="383838"/>
                </a:solidFill>
                <a:cs typeface="Times New Roman" pitchFamily="18" charset="0"/>
              </a:rPr>
            </a:br>
            <a:r>
              <a:rPr lang="ru-RU" sz="2000">
                <a:solidFill>
                  <a:srgbClr val="383838"/>
                </a:solidFill>
                <a:cs typeface="Times New Roman" pitchFamily="18" charset="0"/>
              </a:rPr>
              <a:t>Если вам известно, что устные ответы школьника всегда намного лучше письменных в силу его личностных качеств, оценку можно немного повысить, заостряя внимание на результатах вербальных методов работы с ним.</a:t>
            </a:r>
            <a:r>
              <a:rPr lang="ru-RU" sz="2000">
                <a:solidFill>
                  <a:srgbClr val="383838"/>
                </a:solidFill>
                <a:latin typeface="Calibri" pitchFamily="34" charset="0"/>
                <a:cs typeface="Times New Roman" pitchFamily="18" charset="0"/>
              </a:rPr>
              <a:t> </a:t>
            </a:r>
            <a:r>
              <a:rPr lang="ru-RU" sz="2000">
                <a:solidFill>
                  <a:srgbClr val="383838"/>
                </a:solidFill>
                <a:cs typeface="Times New Roman" pitchFamily="18" charset="0"/>
              </a:rPr>
              <a:t/>
            </a:r>
            <a:br>
              <a:rPr lang="ru-RU" sz="2000">
                <a:solidFill>
                  <a:srgbClr val="383838"/>
                </a:solidFill>
                <a:cs typeface="Times New Roman" pitchFamily="18" charset="0"/>
              </a:rPr>
            </a:br>
            <a:r>
              <a:rPr lang="ru-RU" sz="2000">
                <a:solidFill>
                  <a:srgbClr val="383838"/>
                </a:solidFill>
                <a:cs typeface="Times New Roman" pitchFamily="18" charset="0"/>
              </a:rPr>
              <a:t>Возможна и обратная ситуация: если ребенок успешнее в письменных работах, чем в устных, обращайте внимание на соответствующие отметки. Это поможет более объективно оценивать имеющиеся у учащегося знания, учитывая уровень его коммуникативных способностей.</a:t>
            </a:r>
            <a:endParaRPr lang="ru-RU" sz="140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Оценка и отметка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отметки учащихся фиксируются  в  школьной  документации - классных журналах, протоколах экзаменов,  </a:t>
            </a:r>
            <a:r>
              <a:rPr lang="ru-RU" dirty="0" smtClean="0">
                <a:hlinkClick r:id="rId2" tooltip="Ведомость"/>
              </a:rPr>
              <a:t>ведомостях</a:t>
            </a:r>
            <a:r>
              <a:rPr lang="ru-RU" dirty="0" smtClean="0"/>
              <a:t>,  а также в личной документации учащихся . Шкала отметок и жестка и формальна. Её главная задача – установить уровень усвоения школьником единообразной государственной программы образовательного стандарта. 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Оценка же может быть максимально разнообразной, </a:t>
            </a:r>
            <a:r>
              <a:rPr lang="ru-RU" dirty="0" smtClean="0">
                <a:hlinkClick r:id="rId3" tooltip="Вариация"/>
              </a:rPr>
              <a:t>вариативной</a:t>
            </a:r>
            <a:r>
              <a:rPr lang="ru-RU" dirty="0" smtClean="0"/>
              <a:t>. Главная задача оценки (и в этом ее основное отличие от отметки) – определить характер личных усилий учащихся, установить глубину и объем индивидуальных </a:t>
            </a:r>
            <a:r>
              <a:rPr lang="ru-RU" dirty="0" err="1" smtClean="0"/>
              <a:t>занятий.Этой</a:t>
            </a:r>
            <a:r>
              <a:rPr lang="ru-RU" dirty="0" smtClean="0"/>
              <a:t> задачи отметка не решает.</a:t>
            </a:r>
            <a:br>
              <a:rPr lang="ru-RU" dirty="0" smtClean="0"/>
            </a:br>
            <a:r>
              <a:rPr lang="ru-RU" b="1" dirty="0" smtClean="0"/>
              <a:t>Оценка всегда направлена «во внутрь» личности школьника, а отметка обращена во вне, в социум. Оценка эмоциональна, отметка – подчеркнуто формализована.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7919888" cy="3804840"/>
          </a:xfrm>
        </p:spPr>
        <p:txBody>
          <a:bodyPr>
            <a:noAutofit/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ru-RU" sz="88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Диагностика</a:t>
            </a:r>
            <a:br>
              <a:rPr lang="ru-RU" sz="88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8800" dirty="0" err="1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Обучаемости</a:t>
            </a:r>
            <a:r>
              <a:rPr lang="ru-RU" sz="88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 </a:t>
            </a:r>
            <a:endParaRPr lang="ru-RU" sz="88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543719" y="2283617"/>
            <a:ext cx="8062912" cy="1752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8800" b="1" dirty="0" smtClean="0">
                <a:solidFill>
                  <a:srgbClr val="FF0000"/>
                </a:solidFill>
              </a:rPr>
              <a:t> </a:t>
            </a:r>
            <a:endParaRPr lang="ru-RU" sz="8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Основные показатели развития </a:t>
            </a:r>
            <a:r>
              <a:rPr lang="ru-RU" dirty="0" err="1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обучаемости</a:t>
            </a: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: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97282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ru-RU" sz="3600" b="1" smtClean="0">
                <a:solidFill>
                  <a:srgbClr val="7030A0"/>
                </a:solidFill>
              </a:rPr>
              <a:t>Тезаурус </a:t>
            </a:r>
            <a:r>
              <a:rPr lang="ru-RU" smtClean="0"/>
              <a:t>- формы знания, которые ученик может использовать в своей деятельности;</a:t>
            </a:r>
          </a:p>
          <a:p>
            <a:r>
              <a:rPr lang="ru-RU" b="1" smtClean="0">
                <a:solidFill>
                  <a:srgbClr val="7030A0"/>
                </a:solidFill>
              </a:rPr>
              <a:t>Потенциальные возможности обучаемого</a:t>
            </a:r>
            <a:r>
              <a:rPr lang="ru-RU" smtClean="0"/>
              <a:t>;</a:t>
            </a:r>
          </a:p>
          <a:p>
            <a:r>
              <a:rPr lang="ru-RU" b="1" smtClean="0">
                <a:solidFill>
                  <a:srgbClr val="7030A0"/>
                </a:solidFill>
              </a:rPr>
              <a:t>Темп продвижения в освоении материала </a:t>
            </a:r>
          </a:p>
          <a:p>
            <a:r>
              <a:rPr lang="ru-RU" smtClean="0"/>
              <a:t>( умение выделить и освоить опорные факты, понятия и т.д.)</a:t>
            </a:r>
          </a:p>
          <a:p>
            <a:endParaRPr lang="ru-RU" smtClean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1412776"/>
            <a:ext cx="8686800" cy="3024336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rgbClr val="002060"/>
                </a:solidFill>
              </a:rPr>
              <a:t>Высокий уровень </a:t>
            </a:r>
            <a:r>
              <a:rPr lang="ru-RU" sz="2400" dirty="0" err="1" smtClean="0">
                <a:solidFill>
                  <a:srgbClr val="002060"/>
                </a:solidFill>
              </a:rPr>
              <a:t>обучаемости</a:t>
            </a:r>
            <a:r>
              <a:rPr lang="ru-RU" sz="2400" dirty="0" smtClean="0">
                <a:solidFill>
                  <a:srgbClr val="002060"/>
                </a:solidFill>
              </a:rPr>
              <a:t> при низких показателях </a:t>
            </a:r>
            <a:r>
              <a:rPr lang="ru-RU" sz="2400" dirty="0" err="1" smtClean="0">
                <a:solidFill>
                  <a:srgbClr val="002060"/>
                </a:solidFill>
              </a:rPr>
              <a:t>обученности</a:t>
            </a:r>
            <a:r>
              <a:rPr lang="ru-RU" sz="2400" dirty="0" smtClean="0">
                <a:solidFill>
                  <a:srgbClr val="002060"/>
                </a:solidFill>
              </a:rPr>
              <a:t> свидетельствуют о серьёзных недоработках  в организации обучения. 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 Если уровень </a:t>
            </a:r>
            <a:r>
              <a:rPr lang="ru-RU" sz="2400" dirty="0" err="1" smtClean="0">
                <a:solidFill>
                  <a:srgbClr val="002060"/>
                </a:solidFill>
              </a:rPr>
              <a:t>обученности</a:t>
            </a:r>
            <a:r>
              <a:rPr lang="ru-RU" sz="2400" dirty="0" smtClean="0">
                <a:solidFill>
                  <a:srgbClr val="002060"/>
                </a:solidFill>
              </a:rPr>
              <a:t> и </a:t>
            </a:r>
            <a:r>
              <a:rPr lang="ru-RU" sz="2400" dirty="0" err="1" smtClean="0">
                <a:solidFill>
                  <a:srgbClr val="002060"/>
                </a:solidFill>
              </a:rPr>
              <a:t>обучаемости</a:t>
            </a:r>
            <a:r>
              <a:rPr lang="ru-RU" sz="2400" dirty="0" smtClean="0">
                <a:solidFill>
                  <a:srgbClr val="002060"/>
                </a:solidFill>
              </a:rPr>
              <a:t> высок, наблюдается оптимальный вариант успешности обучения. 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Только повысив </a:t>
            </a:r>
            <a:r>
              <a:rPr lang="ru-RU" sz="2400" dirty="0" err="1" smtClean="0">
                <a:solidFill>
                  <a:srgbClr val="002060"/>
                </a:solidFill>
              </a:rPr>
              <a:t>обучаемость</a:t>
            </a:r>
            <a:r>
              <a:rPr lang="ru-RU" sz="2400" dirty="0" smtClean="0">
                <a:solidFill>
                  <a:srgbClr val="002060"/>
                </a:solidFill>
              </a:rPr>
              <a:t>, можно добиться  стойких успехов в </a:t>
            </a:r>
            <a:r>
              <a:rPr lang="ru-RU" sz="2400" dirty="0" err="1" smtClean="0">
                <a:solidFill>
                  <a:srgbClr val="002060"/>
                </a:solidFill>
              </a:rPr>
              <a:t>обученности</a:t>
            </a:r>
            <a:r>
              <a:rPr lang="ru-RU" sz="2400" dirty="0" smtClean="0">
                <a:solidFill>
                  <a:srgbClr val="002060"/>
                </a:solidFill>
              </a:rPr>
              <a:t>.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Невысокий уровень </a:t>
            </a:r>
            <a:r>
              <a:rPr lang="ru-RU" sz="2400" dirty="0" err="1" smtClean="0">
                <a:solidFill>
                  <a:srgbClr val="002060"/>
                </a:solidFill>
              </a:rPr>
              <a:t>обучаемости</a:t>
            </a:r>
            <a:r>
              <a:rPr lang="ru-RU" sz="2400" dirty="0" smtClean="0">
                <a:solidFill>
                  <a:srgbClr val="002060"/>
                </a:solidFill>
              </a:rPr>
              <a:t>, сочетающийся с низким уровнем  </a:t>
            </a:r>
            <a:r>
              <a:rPr lang="ru-RU" sz="2400" dirty="0" err="1" smtClean="0">
                <a:solidFill>
                  <a:srgbClr val="002060"/>
                </a:solidFill>
              </a:rPr>
              <a:t>обученности</a:t>
            </a:r>
            <a:r>
              <a:rPr lang="ru-RU" sz="2400" dirty="0" smtClean="0">
                <a:solidFill>
                  <a:srgbClr val="002060"/>
                </a:solidFill>
              </a:rPr>
              <a:t>, определяется как неуспеваемость.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/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>
                <a:solidFill>
                  <a:srgbClr val="FFFF00"/>
                </a:solidFill>
              </a:rPr>
              <a:t>Различают кратковременную и устойчивую неуспеваемость</a:t>
            </a:r>
            <a:endParaRPr lang="ru-RU" sz="2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 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15888"/>
            <a:ext cx="8893175" cy="6742112"/>
          </a:xfrm>
        </p:spPr>
        <p:txBody>
          <a:bodyPr>
            <a:normAutofit/>
          </a:bodyPr>
          <a:lstStyle/>
          <a:p>
            <a:pPr marL="13716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000" b="1" dirty="0" smtClean="0">
                <a:solidFill>
                  <a:srgbClr val="C00000"/>
                </a:solidFill>
              </a:rPr>
              <a:t>В состав диагностики входят:</a:t>
            </a:r>
          </a:p>
          <a:p>
            <a:pPr marL="137160" indent="0" fontAlgn="auto">
              <a:spcAft>
                <a:spcPts val="0"/>
              </a:spcAft>
              <a:buFont typeface="Wingdings 2"/>
              <a:buNone/>
              <a:defRPr/>
            </a:pPr>
            <a:endParaRPr lang="ru-RU" sz="2000" b="1" dirty="0" smtClean="0">
              <a:solidFill>
                <a:srgbClr val="C00000"/>
              </a:solidFill>
            </a:endParaRPr>
          </a:p>
          <a:p>
            <a:pPr marL="13716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1.</a:t>
            </a:r>
            <a:r>
              <a:rPr lang="ru-RU" b="1" dirty="0" smtClean="0">
                <a:solidFill>
                  <a:srgbClr val="C00000"/>
                </a:solidFill>
              </a:rPr>
              <a:t>Проверка-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процесс установления успехов и трудностей в овладении знаниями и развитии.</a:t>
            </a:r>
          </a:p>
          <a:p>
            <a:pPr marL="13716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2</a:t>
            </a:r>
            <a:r>
              <a:rPr lang="ru-RU" b="1" dirty="0" smtClean="0">
                <a:solidFill>
                  <a:srgbClr val="C00000"/>
                </a:solidFill>
              </a:rPr>
              <a:t>.Контроль </a:t>
            </a:r>
            <a:r>
              <a:rPr lang="ru-RU" sz="2400" b="1" dirty="0" smtClean="0">
                <a:solidFill>
                  <a:srgbClr val="C00000"/>
                </a:solidFill>
              </a:rPr>
              <a:t>-- </a:t>
            </a:r>
            <a:r>
              <a:rPr lang="ru-RU" sz="2400" dirty="0" smtClean="0"/>
              <a:t>операция сопоставления сличения запланированного результата с эталонными требованиями и стандартами.</a:t>
            </a:r>
          </a:p>
          <a:p>
            <a:pPr marL="13716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 smtClean="0">
                <a:solidFill>
                  <a:srgbClr val="C00000"/>
                </a:solidFill>
              </a:rPr>
              <a:t>3</a:t>
            </a:r>
            <a:r>
              <a:rPr lang="ru-RU" sz="3600" b="1" dirty="0" smtClean="0">
                <a:solidFill>
                  <a:srgbClr val="C00000"/>
                </a:solidFill>
              </a:rPr>
              <a:t>. Учет- </a:t>
            </a:r>
            <a:r>
              <a:rPr lang="ru-RU" sz="2400" dirty="0" smtClean="0"/>
              <a:t>фиксирование и привидение в систему показателей  проверки и контроля</a:t>
            </a:r>
            <a:endParaRPr lang="ru-RU" sz="3600" dirty="0" smtClean="0"/>
          </a:p>
          <a:p>
            <a:pPr marL="13716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4. </a:t>
            </a:r>
            <a:r>
              <a:rPr lang="ru-RU" b="1" dirty="0" smtClean="0">
                <a:solidFill>
                  <a:srgbClr val="C00000"/>
                </a:solidFill>
              </a:rPr>
              <a:t>Оценка</a:t>
            </a:r>
            <a:r>
              <a:rPr lang="ru-RU" sz="2400" b="1" dirty="0" smtClean="0">
                <a:solidFill>
                  <a:srgbClr val="C00000"/>
                </a:solidFill>
              </a:rPr>
              <a:t>-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ru-RU" sz="2400" dirty="0" smtClean="0"/>
              <a:t>качественный и количественный анализ результатов обучения учащегося</a:t>
            </a:r>
          </a:p>
          <a:p>
            <a:pPr marL="13716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5. </a:t>
            </a:r>
            <a:r>
              <a:rPr lang="ru-RU" b="1" dirty="0" smtClean="0">
                <a:solidFill>
                  <a:srgbClr val="C00000"/>
                </a:solidFill>
              </a:rPr>
              <a:t>Отметка</a:t>
            </a:r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r>
              <a:rPr lang="ru-RU" sz="2400" b="1" dirty="0" smtClean="0"/>
              <a:t>– </a:t>
            </a:r>
            <a:r>
              <a:rPr lang="ru-RU" sz="2400" dirty="0" smtClean="0"/>
              <a:t>определение балла или ранга по официальной принятой шкале для фиксирования результатов учебной деятельности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Причины неуспеваемости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99330" name="Объект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ru-RU" sz="4000" smtClean="0">
                <a:solidFill>
                  <a:srgbClr val="002060"/>
                </a:solidFill>
              </a:rPr>
              <a:t>1.</a:t>
            </a:r>
            <a:r>
              <a:rPr lang="ru-RU" sz="4000" b="1" smtClean="0">
                <a:solidFill>
                  <a:srgbClr val="002060"/>
                </a:solidFill>
              </a:rPr>
              <a:t>СОЦИАЛЬНО-ЭКОНОМИЧЕСКИЕ </a:t>
            </a:r>
            <a:r>
              <a:rPr lang="ru-RU" sz="4000" smtClean="0">
                <a:solidFill>
                  <a:srgbClr val="002060"/>
                </a:solidFill>
              </a:rPr>
              <a:t>– </a:t>
            </a:r>
            <a:r>
              <a:rPr lang="ru-RU" smtClean="0">
                <a:solidFill>
                  <a:schemeClr val="bg1"/>
                </a:solidFill>
              </a:rPr>
              <a:t>неблагополучие в семье, отсутствие должной заботы о ребенке, алкоголизм, педагогическая несостоятельность семьи, низкий уровень материального благосостояния, отрицательное влияние среды.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Объект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ru-RU" sz="4400" b="1" smtClean="0">
                <a:solidFill>
                  <a:srgbClr val="002060"/>
                </a:solidFill>
              </a:rPr>
              <a:t>2. ФИЗИОЛОГИЧЕСКОГО И ПСИХИЧЕСКОГО ХАРАКТЕРА </a:t>
            </a:r>
            <a:r>
              <a:rPr lang="ru-RU" sz="4400" smtClean="0">
                <a:solidFill>
                  <a:srgbClr val="00B0F0"/>
                </a:solidFill>
              </a:rPr>
              <a:t>– </a:t>
            </a:r>
            <a:r>
              <a:rPr lang="ru-RU" smtClean="0">
                <a:solidFill>
                  <a:schemeClr val="bg1"/>
                </a:solidFill>
              </a:rPr>
              <a:t>наследственные заболевания, травмы, низкий уровень задатков, аномалии развития, приобретенные заболевания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Объект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ru-RU" sz="4400" b="1" smtClean="0">
                <a:solidFill>
                  <a:srgbClr val="002060"/>
                </a:solidFill>
              </a:rPr>
              <a:t>3.ПЕДАГОГИЧЕСКИЕ ИЛИ ДИДАКТОГЕННЫЕ </a:t>
            </a:r>
            <a:r>
              <a:rPr lang="ru-RU" sz="4400" b="1" smtClean="0">
                <a:solidFill>
                  <a:srgbClr val="00B0F0"/>
                </a:solidFill>
              </a:rPr>
              <a:t>– </a:t>
            </a:r>
            <a:r>
              <a:rPr lang="ru-RU" sz="4400" smtClean="0">
                <a:solidFill>
                  <a:schemeClr val="bg1"/>
                </a:solidFill>
              </a:rPr>
              <a:t>в следствии формализма, усредненного подхода, грубых педагогических ошибок</a:t>
            </a:r>
            <a:r>
              <a:rPr lang="ru-RU" smtClean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Задание 5 </a:t>
            </a:r>
            <a:r>
              <a:rPr lang="ru-RU" i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                 (10 мин)</a:t>
            </a:r>
            <a:br>
              <a:rPr lang="ru-RU" i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«Толстый»  «тонкий» вопрос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02402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ru-RU" smtClean="0">
                <a:solidFill>
                  <a:srgbClr val="7030A0"/>
                </a:solidFill>
              </a:rPr>
              <a:t>-Сформулируйте по три «тонких» и три «толстых» вопроса, связанных с пройденным материалом.</a:t>
            </a:r>
          </a:p>
          <a:p>
            <a:r>
              <a:rPr lang="ru-RU" smtClean="0">
                <a:solidFill>
                  <a:srgbClr val="7030A0"/>
                </a:solidFill>
              </a:rPr>
              <a:t>- «тонкий» вопрос предполагает однозначный краткий ответ.</a:t>
            </a:r>
          </a:p>
          <a:p>
            <a:r>
              <a:rPr lang="ru-RU" smtClean="0">
                <a:solidFill>
                  <a:srgbClr val="7030A0"/>
                </a:solidFill>
              </a:rPr>
              <a:t>- «толстый» вопрос предполагает ответ развернутый. </a:t>
            </a:r>
          </a:p>
        </p:txBody>
      </p:sp>
    </p:spTree>
  </p:cSld>
  <p:clrMapOvr>
    <a:masterClrMapping/>
  </p:clrMapOvr>
  <p:transition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Задание 6                     </a:t>
            </a:r>
            <a:r>
              <a:rPr lang="ru-RU" i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(3мин)</a:t>
            </a: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«Три предложения»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03426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ru-RU" smtClean="0">
                <a:solidFill>
                  <a:srgbClr val="7030A0"/>
                </a:solidFill>
              </a:rPr>
              <a:t>-Передайте содержание нашей сегодняшней темы тремя предложениями.</a:t>
            </a:r>
          </a:p>
        </p:txBody>
      </p:sp>
    </p:spTree>
  </p:cSld>
  <p:clrMapOvr>
    <a:masterClrMapping/>
  </p:clrMapOvr>
  <p:transition>
    <p:push dir="u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Диагностический тест </a:t>
            </a:r>
            <a:r>
              <a:rPr lang="ru-RU" i="1" u="sng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(10 мин)</a:t>
            </a:r>
            <a:endParaRPr lang="ru-RU" i="1" u="sng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04450" name="Содержимое 2"/>
          <p:cNvSpPr>
            <a:spLocks noGrp="1"/>
          </p:cNvSpPr>
          <p:nvPr>
            <p:ph idx="1"/>
          </p:nvPr>
        </p:nvSpPr>
        <p:spPr>
          <a:xfrm>
            <a:off x="0" y="1268413"/>
            <a:ext cx="9144000" cy="5589587"/>
          </a:xfrm>
        </p:spPr>
        <p:txBody>
          <a:bodyPr/>
          <a:lstStyle/>
          <a:p>
            <a:r>
              <a:rPr lang="ru-RU" sz="2000" b="1" smtClean="0">
                <a:solidFill>
                  <a:schemeClr val="bg1"/>
                </a:solidFill>
              </a:rPr>
              <a:t>Ф.И.___________________________________________ школа_____________________</a:t>
            </a:r>
            <a:endParaRPr lang="ru-RU" sz="2000" smtClean="0">
              <a:solidFill>
                <a:schemeClr val="bg1"/>
              </a:solidFill>
            </a:endParaRPr>
          </a:p>
          <a:p>
            <a:r>
              <a:rPr lang="ru-RU" sz="2000" b="1" smtClean="0">
                <a:solidFill>
                  <a:schemeClr val="bg1"/>
                </a:solidFill>
              </a:rPr>
              <a:t>1.Что такое педагогическая диагностика?</a:t>
            </a:r>
            <a:endParaRPr lang="ru-RU" sz="2000" smtClean="0">
              <a:solidFill>
                <a:schemeClr val="bg1"/>
              </a:solidFill>
            </a:endParaRPr>
          </a:p>
          <a:p>
            <a:r>
              <a:rPr lang="ru-RU" sz="2000" b="1" smtClean="0">
                <a:solidFill>
                  <a:schemeClr val="bg1"/>
                </a:solidFill>
              </a:rPr>
              <a:t>2.Назовите цели каждой из функций проверки и оценки результатов обучения:</a:t>
            </a:r>
            <a:endParaRPr lang="ru-RU" sz="2000" smtClean="0">
              <a:solidFill>
                <a:schemeClr val="bg1"/>
              </a:solidFill>
            </a:endParaRPr>
          </a:p>
          <a:p>
            <a:r>
              <a:rPr lang="ru-RU" sz="2000" smtClean="0">
                <a:solidFill>
                  <a:schemeClr val="bg1"/>
                </a:solidFill>
              </a:rPr>
              <a:t>1.образовательной   2. стимулирующей    3.аналитико-корректирующей  4.воспитывающей и развивающей </a:t>
            </a:r>
          </a:p>
          <a:p>
            <a:r>
              <a:rPr lang="ru-RU" sz="2000" smtClean="0">
                <a:solidFill>
                  <a:schemeClr val="bg1"/>
                </a:solidFill>
              </a:rPr>
              <a:t>       5.контрольной</a:t>
            </a:r>
          </a:p>
          <a:p>
            <a:r>
              <a:rPr lang="ru-RU" sz="2000" b="1" smtClean="0">
                <a:solidFill>
                  <a:schemeClr val="bg1"/>
                </a:solidFill>
              </a:rPr>
              <a:t>4.Какие действия входят в состав диагностики процесса и результатов обучения?</a:t>
            </a:r>
            <a:endParaRPr lang="ru-RU" sz="2000" smtClean="0">
              <a:solidFill>
                <a:schemeClr val="bg1"/>
              </a:solidFill>
            </a:endParaRPr>
          </a:p>
          <a:p>
            <a:r>
              <a:rPr lang="ru-RU" sz="2000" b="1" smtClean="0">
                <a:solidFill>
                  <a:schemeClr val="bg1"/>
                </a:solidFill>
              </a:rPr>
              <a:t>5.Чем оценка отличается от отметки?</a:t>
            </a:r>
            <a:endParaRPr lang="ru-RU" sz="2000" smtClean="0">
              <a:solidFill>
                <a:schemeClr val="bg1"/>
              </a:solidFill>
            </a:endParaRPr>
          </a:p>
          <a:p>
            <a:r>
              <a:rPr lang="ru-RU" sz="2000" b="1" smtClean="0">
                <a:solidFill>
                  <a:schemeClr val="bg1"/>
                </a:solidFill>
              </a:rPr>
              <a:t>6.Назовите требования, предъявляемые к оценке знаний.</a:t>
            </a:r>
            <a:endParaRPr lang="ru-RU" sz="2000" smtClean="0">
              <a:solidFill>
                <a:schemeClr val="bg1"/>
              </a:solidFill>
            </a:endParaRPr>
          </a:p>
          <a:p>
            <a:r>
              <a:rPr lang="ru-RU" sz="2000" b="1" smtClean="0">
                <a:solidFill>
                  <a:schemeClr val="bg1"/>
                </a:solidFill>
              </a:rPr>
              <a:t>7.Перечислите причины неуспеваемости учащегося</a:t>
            </a:r>
            <a:r>
              <a:rPr lang="ru-RU" sz="2000" smtClean="0">
                <a:solidFill>
                  <a:schemeClr val="bg1"/>
                </a:solidFill>
              </a:rPr>
              <a:t>  _</a:t>
            </a:r>
          </a:p>
          <a:p>
            <a:r>
              <a:rPr lang="ru-RU" sz="2000" b="1" smtClean="0">
                <a:solidFill>
                  <a:schemeClr val="bg1"/>
                </a:solidFill>
              </a:rPr>
              <a:t>8.Какую роль играет обратная связь в процессе обучения</a:t>
            </a:r>
            <a:endParaRPr lang="ru-RU" sz="14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Рефлексия по занятию.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05474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ru-RU" smtClean="0"/>
              <a:t>Узнали, что.. </a:t>
            </a:r>
          </a:p>
          <a:p>
            <a:r>
              <a:rPr lang="ru-RU" smtClean="0"/>
              <a:t>Поняли… </a:t>
            </a:r>
          </a:p>
          <a:p>
            <a:r>
              <a:rPr lang="ru-RU" smtClean="0"/>
              <a:t>Не поняли… </a:t>
            </a:r>
          </a:p>
          <a:p>
            <a:r>
              <a:rPr lang="ru-RU" smtClean="0"/>
              <a:t>Требуются пояснения…</a:t>
            </a:r>
          </a:p>
          <a:p>
            <a:endParaRPr lang="ru-RU" smtClean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667711">
            <a:off x="-425951" y="1988092"/>
            <a:ext cx="9828584" cy="1399032"/>
          </a:xfrm>
        </p:spPr>
        <p:txBody>
          <a:bodyPr>
            <a:noAutofit/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ru-RU" sz="66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Благодарю за внимание</a:t>
            </a:r>
            <a:endParaRPr lang="ru-RU" sz="66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4663" y="1345084"/>
            <a:ext cx="8229600" cy="3456384"/>
          </a:xfrm>
        </p:spPr>
        <p:txBody>
          <a:bodyPr>
            <a:normAutofit fontScale="90000"/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</a:rPr>
              <a:t>Обратная связь </a:t>
            </a: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- информация, которая поступает от ученика к учителю и свидетельствует о ходе учения, затруднениях и достижениях учащихся в овладении знаниями, развитии умений и навыков, познавательных и иных способностей, качеств личности в целом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83568" y="268288"/>
            <a:ext cx="7546032" cy="431284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dirty="0" smtClean="0"/>
              <a:t>Диагностика – это точное определение  результатов  дидактического контроля</a:t>
            </a:r>
            <a:endParaRPr lang="ru-RU" sz="4400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tx1"/>
                </a:solidFill>
              </a:rPr>
              <a:t>Проверка результатов обучения  рассматривается в следующих сферах: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72706" name="Объект 2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4032250"/>
          </a:xfrm>
        </p:spPr>
        <p:txBody>
          <a:bodyPr/>
          <a:lstStyle/>
          <a:p>
            <a:r>
              <a:rPr lang="ru-RU" i="1" smtClean="0">
                <a:solidFill>
                  <a:schemeClr val="tx1"/>
                </a:solidFill>
              </a:rPr>
              <a:t>1.КОГНИТИВНАЯ</a:t>
            </a:r>
          </a:p>
          <a:p>
            <a:endParaRPr lang="ru-RU" i="1" smtClean="0">
              <a:solidFill>
                <a:schemeClr val="tx1"/>
              </a:solidFill>
            </a:endParaRPr>
          </a:p>
          <a:p>
            <a:r>
              <a:rPr lang="ru-RU" i="1" smtClean="0">
                <a:solidFill>
                  <a:schemeClr val="tx1"/>
                </a:solidFill>
              </a:rPr>
              <a:t>2.ПСИХОЛОГИЧЕСКАЯ</a:t>
            </a:r>
          </a:p>
          <a:p>
            <a:endParaRPr lang="ru-RU" i="1" smtClean="0">
              <a:solidFill>
                <a:schemeClr val="tx1"/>
              </a:solidFill>
            </a:endParaRPr>
          </a:p>
          <a:p>
            <a:r>
              <a:rPr lang="ru-RU" i="1" smtClean="0">
                <a:solidFill>
                  <a:schemeClr val="tx1"/>
                </a:solidFill>
              </a:rPr>
              <a:t>3. СОЦИАЛЬНАЯ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31750"/>
            <a:ext cx="8229600" cy="151288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7030A0"/>
                </a:solidFill>
              </a:rPr>
              <a:t>Каждая из них выявляет следующие цели: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4608512"/>
          </a:xfrm>
        </p:spPr>
        <p:txBody>
          <a:bodyPr>
            <a:normAutofit fontScale="92500" lnSpcReduction="10000"/>
          </a:bodyPr>
          <a:lstStyle/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tx2"/>
                </a:solidFill>
              </a:rPr>
              <a:t>-- В </a:t>
            </a:r>
            <a:r>
              <a:rPr lang="ru-RU" b="1" dirty="0" smtClean="0">
                <a:solidFill>
                  <a:schemeClr val="tx2"/>
                </a:solidFill>
              </a:rPr>
              <a:t>когнитивной сфере </a:t>
            </a:r>
            <a:r>
              <a:rPr lang="ru-RU" dirty="0" smtClean="0">
                <a:solidFill>
                  <a:schemeClr val="tx2"/>
                </a:solidFill>
              </a:rPr>
              <a:t>выявляется уровень овладения знаниями в соответствии с целями обучения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>
              <a:solidFill>
                <a:schemeClr val="tx2"/>
              </a:solidFill>
            </a:endParaRP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tx2"/>
                </a:solidFill>
              </a:rPr>
              <a:t>-- В </a:t>
            </a:r>
            <a:r>
              <a:rPr lang="ru-RU" b="1" dirty="0" smtClean="0">
                <a:solidFill>
                  <a:schemeClr val="tx2"/>
                </a:solidFill>
              </a:rPr>
              <a:t>психологической сфере </a:t>
            </a:r>
            <a:r>
              <a:rPr lang="ru-RU" dirty="0" smtClean="0">
                <a:solidFill>
                  <a:schemeClr val="tx2"/>
                </a:solidFill>
              </a:rPr>
              <a:t>проверяется развитие речи, мышления, памяти, внимания, умения действовать в стандартных и нестандартных ситуациях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>
              <a:solidFill>
                <a:schemeClr val="tx2"/>
              </a:solidFill>
            </a:endParaRP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tx2"/>
                </a:solidFill>
              </a:rPr>
              <a:t>--В </a:t>
            </a:r>
            <a:r>
              <a:rPr lang="ru-RU" b="1" dirty="0" smtClean="0">
                <a:solidFill>
                  <a:schemeClr val="tx2"/>
                </a:solidFill>
              </a:rPr>
              <a:t>социальной сфере</a:t>
            </a:r>
            <a:r>
              <a:rPr lang="ru-RU" dirty="0" smtClean="0">
                <a:solidFill>
                  <a:schemeClr val="tx2"/>
                </a:solidFill>
              </a:rPr>
              <a:t> диагностируется  степень овладения  социальными нормами, нравственное и правовое самосознание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sz="3200" b="1" smtClean="0">
                <a:solidFill>
                  <a:srgbClr val="0070C0"/>
                </a:solidFill>
              </a:rPr>
              <a:t>Функции проверки  и оценки результатов  обучения</a:t>
            </a:r>
          </a:p>
          <a:p>
            <a:endParaRPr lang="ru-RU" smtClean="0"/>
          </a:p>
          <a:p>
            <a:r>
              <a:rPr lang="ru-RU" smtClean="0"/>
              <a:t>Образовательная</a:t>
            </a:r>
          </a:p>
          <a:p>
            <a:r>
              <a:rPr lang="ru-RU" smtClean="0"/>
              <a:t>Стимулирующая</a:t>
            </a:r>
          </a:p>
          <a:p>
            <a:r>
              <a:rPr lang="ru-RU" smtClean="0"/>
              <a:t>Аналитико-корректирующая</a:t>
            </a:r>
          </a:p>
          <a:p>
            <a:r>
              <a:rPr lang="ru-RU" smtClean="0"/>
              <a:t>Воспитывающая</a:t>
            </a:r>
          </a:p>
          <a:p>
            <a:r>
              <a:rPr lang="ru-RU" smtClean="0"/>
              <a:t>Контрольная</a:t>
            </a:r>
          </a:p>
          <a:p>
            <a:endParaRPr lang="ru-RU" smtClean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                   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256212"/>
          </a:xfrm>
        </p:spPr>
        <p:txBody>
          <a:bodyPr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sz="3600" dirty="0" smtClean="0">
                <a:solidFill>
                  <a:schemeClr val="bg1"/>
                </a:solidFill>
              </a:rPr>
              <a:t>1. </a:t>
            </a:r>
            <a:r>
              <a:rPr lang="ru-RU" sz="3600" b="1" i="1" dirty="0" smtClean="0">
                <a:solidFill>
                  <a:schemeClr val="bg1"/>
                </a:solidFill>
              </a:rPr>
              <a:t>Образовательная ф-я </a:t>
            </a:r>
            <a:r>
              <a:rPr lang="ru-RU" sz="3600" i="1" dirty="0" smtClean="0">
                <a:solidFill>
                  <a:srgbClr val="002060"/>
                </a:solidFill>
              </a:rPr>
              <a:t>– </a:t>
            </a:r>
            <a:r>
              <a:rPr lang="ru-RU" sz="3600" dirty="0" smtClean="0">
                <a:solidFill>
                  <a:schemeClr val="tx1"/>
                </a:solidFill>
              </a:rPr>
              <a:t>способствует научению, исправлению ошибок, а также помогает проинструктировать в дальнейшем продвижении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sz="3600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sz="4000" b="1" i="1" dirty="0" smtClean="0">
                <a:solidFill>
                  <a:schemeClr val="bg1"/>
                </a:solidFill>
              </a:rPr>
              <a:t>2.Стимулирующая ф-я </a:t>
            </a:r>
            <a:r>
              <a:rPr lang="ru-RU" sz="3600" dirty="0" smtClean="0">
                <a:solidFill>
                  <a:schemeClr val="tx1"/>
                </a:solidFill>
              </a:rPr>
              <a:t>– призвана обеспечить , чтобы  контроль вдохновлял ученика  в достижении поставленных целей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Яркая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ppt/theme/themeOverride2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879</TotalTime>
  <Words>1140</Words>
  <Application>Microsoft Office PowerPoint</Application>
  <PresentationFormat>Экран (4:3)</PresentationFormat>
  <Paragraphs>145</Paragraphs>
  <Slides>37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37</vt:i4>
      </vt:variant>
    </vt:vector>
  </HeadingPairs>
  <TitlesOfParts>
    <vt:vector size="42" baseType="lpstr">
      <vt:lpstr>Яркая</vt:lpstr>
      <vt:lpstr>Трек</vt:lpstr>
      <vt:lpstr>Аспект</vt:lpstr>
      <vt:lpstr>1_Аспект</vt:lpstr>
      <vt:lpstr>1_Трек</vt:lpstr>
      <vt:lpstr>Диагностика процесса и результатов обучения Составитель презентации: Демельханова Заира Увайсовна</vt:lpstr>
      <vt:lpstr>-Почему такой распространённой является  ситуация, когда  ученик при переходе из одной школы в другую начинает получать совершенно другие отметки по сравнению с теми, что  у него были в прежней школе, несмотря на существование в стране единых образовательных стандартов?</vt:lpstr>
      <vt:lpstr> </vt:lpstr>
      <vt:lpstr>Обратная связь - информация, которая поступает от ученика к учителю и свидетельствует о ходе учения, затруднениях и достижениях учащихся в овладении знаниями, развитии умений и навыков, познавательных и иных способностей, качеств личности в целом</vt:lpstr>
      <vt:lpstr>Диагностика – это точное определение  результатов  дидактического контроля</vt:lpstr>
      <vt:lpstr>Проверка результатов обучения  рассматривается в следующих сферах:</vt:lpstr>
      <vt:lpstr>Каждая из них выявляет следующие цели:</vt:lpstr>
      <vt:lpstr>Слайд 8</vt:lpstr>
      <vt:lpstr>                            </vt:lpstr>
      <vt:lpstr>Слайд 10</vt:lpstr>
      <vt:lpstr>Виды контроля и оценки</vt:lpstr>
      <vt:lpstr>Виды контроля и оценки</vt:lpstr>
      <vt:lpstr>Слайд 13</vt:lpstr>
      <vt:lpstr>Требования к оценке знаний</vt:lpstr>
      <vt:lpstr>Требования к оценке знаний:</vt:lpstr>
      <vt:lpstr>Слайд 16</vt:lpstr>
      <vt:lpstr>Слайд 17</vt:lpstr>
      <vt:lpstr>Слайд 18</vt:lpstr>
      <vt:lpstr>Слайд 19</vt:lpstr>
      <vt:lpstr>Слайд 20</vt:lpstr>
      <vt:lpstr>Слайд 21</vt:lpstr>
      <vt:lpstr>Какие результаты учащихся должны оцениваться в соответствии  с требованиями ФГОС ?</vt:lpstr>
      <vt:lpstr>Комплексная оценка достижений ученика</vt:lpstr>
      <vt:lpstr>Слайд 24</vt:lpstr>
      <vt:lpstr>Слайд 25</vt:lpstr>
      <vt:lpstr>Оценка и отметка  </vt:lpstr>
      <vt:lpstr>Диагностика Обучаемости </vt:lpstr>
      <vt:lpstr>Основные показатели развития обучаемости:</vt:lpstr>
      <vt:lpstr>Высокий уровень обучаемости при низких показателях обученности свидетельствуют о серьёзных недоработках  в организации обучения.   Если уровень обученности и обучаемости высок, наблюдается оптимальный вариант успешности обучения.  Только повысив обучаемость, можно добиться  стойких успехов в обученности. Невысокий уровень обучаемости, сочетающийся с низким уровнем  обученности, определяется как неуспеваемость.      Различают кратковременную и устойчивую неуспеваемость</vt:lpstr>
      <vt:lpstr>Причины неуспеваемости</vt:lpstr>
      <vt:lpstr>Слайд 31</vt:lpstr>
      <vt:lpstr>Слайд 32</vt:lpstr>
      <vt:lpstr>Задание 5                  (10 мин) «Толстый»  «тонкий» вопрос</vt:lpstr>
      <vt:lpstr>Задание 6                     (3мин) «Три предложения»</vt:lpstr>
      <vt:lpstr>Диагностический тест (10 мин)</vt:lpstr>
      <vt:lpstr>Рефлексия по занятию.</vt:lpstr>
      <vt:lpstr>Благодарю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Диагностика процесса и результатов обучения</dc:title>
  <dc:creator>ADMIN</dc:creator>
  <cp:lastModifiedBy>Аслан</cp:lastModifiedBy>
  <cp:revision>70</cp:revision>
  <cp:lastPrinted>2015-06-29T19:19:20Z</cp:lastPrinted>
  <dcterms:created xsi:type="dcterms:W3CDTF">2015-06-24T15:45:07Z</dcterms:created>
  <dcterms:modified xsi:type="dcterms:W3CDTF">2016-02-23T15:23:24Z</dcterms:modified>
</cp:coreProperties>
</file>