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CC0066"/>
    <a:srgbClr val="1EB2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CD6B-C903-459E-8588-5A5DC4C6C306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3B07-4A64-4167-8C23-17E56112B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netaskazok.ru/images/stories/krilov/sbornik_1/img_47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jatkindet.umi.ru/images/cms/thumbs/a5b0aeaa3fa7d6e58d75710c18673bd7ec6d5f6d/974393809_670_auto.jpg"/>
          <p:cNvPicPr/>
          <p:nvPr/>
        </p:nvPicPr>
        <p:blipFill>
          <a:blip r:embed="rId3" cstate="print"/>
          <a:srcRect l="27727" t="-4754" r="36320" b="45567"/>
          <a:stretch>
            <a:fillRect/>
          </a:stretch>
        </p:blipFill>
        <p:spPr bwMode="auto">
          <a:xfrm rot="4301414">
            <a:off x="7765111" y="-167696"/>
            <a:ext cx="1173637" cy="1280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egeteka.ru/upload/medialibrary/316/31635c201407aadbd21fd2a40a395043.jpg"/>
          <p:cNvPicPr/>
          <p:nvPr/>
        </p:nvPicPr>
        <p:blipFill>
          <a:blip r:embed="rId4" cstate="print"/>
          <a:srcRect l="18611" t="-5938" r="32443" b="48357"/>
          <a:stretch>
            <a:fillRect/>
          </a:stretch>
        </p:blipFill>
        <p:spPr bwMode="auto">
          <a:xfrm rot="4790801">
            <a:off x="7080940" y="3056213"/>
            <a:ext cx="1738035" cy="21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media.tumblr.com/e66181c170d3d12fa64c2e371014636b/tumblr_inline_ng9yqnWp601t6w17f.jpg"/>
          <p:cNvPicPr/>
          <p:nvPr/>
        </p:nvPicPr>
        <p:blipFill>
          <a:blip r:embed="rId5" cstate="print"/>
          <a:srcRect l="6953" t="-16370" r="38644" b="42051"/>
          <a:stretch>
            <a:fillRect/>
          </a:stretch>
        </p:blipFill>
        <p:spPr bwMode="auto">
          <a:xfrm rot="15907182">
            <a:off x="1064627" y="4955645"/>
            <a:ext cx="1348518" cy="2503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лан\Desktop\фотографии\2014-03-05 15.26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  <p:pic>
        <p:nvPicPr>
          <p:cNvPr id="3075" name="Picture 3" descr="C:\Users\Аслан\Documents\школьные фото\DSC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929058" cy="2946794"/>
          </a:xfrm>
          <a:prstGeom prst="rect">
            <a:avLst/>
          </a:prstGeom>
          <a:noFill/>
        </p:spPr>
      </p:pic>
      <p:pic>
        <p:nvPicPr>
          <p:cNvPr id="3076" name="Picture 4" descr="C:\Users\Аслан\Documents\школьные фото\DSC_0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4000560" cy="3000420"/>
          </a:xfrm>
          <a:prstGeom prst="rect">
            <a:avLst/>
          </a:prstGeom>
          <a:noFill/>
        </p:spPr>
      </p:pic>
      <p:pic>
        <p:nvPicPr>
          <p:cNvPr id="3077" name="Picture 5" descr="C:\Users\Аслан\Documents\школьные фото\DSC_0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960000" cy="296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-</a:t>
            </a:r>
            <a:r>
              <a:rPr lang="ru-RU" sz="2700" i="1" dirty="0" smtClean="0">
                <a:solidFill>
                  <a:srgbClr val="7030A0"/>
                </a:solidFill>
              </a:rPr>
              <a:t>Ну </a:t>
            </a:r>
            <a:r>
              <a:rPr lang="ru-RU" sz="2700" i="1" dirty="0">
                <a:solidFill>
                  <a:srgbClr val="7030A0"/>
                </a:solidFill>
              </a:rPr>
              <a:t>что же, давайте и мы теперь </a:t>
            </a:r>
            <a:r>
              <a:rPr lang="ru-RU" sz="2200" i="1" dirty="0">
                <a:solidFill>
                  <a:srgbClr val="7030A0"/>
                </a:solidFill>
              </a:rPr>
              <a:t>попробуем сплотиться.  </a:t>
            </a:r>
            <a:r>
              <a:rPr lang="ru-RU" sz="2200" i="1" dirty="0" smtClean="0">
                <a:solidFill>
                  <a:srgbClr val="7030A0"/>
                </a:solidFill>
              </a:rPr>
              <a:t>Предлагаю разделиться </a:t>
            </a:r>
            <a:r>
              <a:rPr lang="ru-RU" sz="2200" i="1" dirty="0">
                <a:solidFill>
                  <a:srgbClr val="7030A0"/>
                </a:solidFill>
              </a:rPr>
              <a:t>на </a:t>
            </a:r>
            <a:r>
              <a:rPr lang="ru-RU" sz="2200" i="1" dirty="0" smtClean="0">
                <a:solidFill>
                  <a:srgbClr val="7030A0"/>
                </a:solidFill>
              </a:rPr>
              <a:t>группы и собрать </a:t>
            </a:r>
            <a:r>
              <a:rPr lang="ru-RU" sz="2200" i="1" dirty="0" err="1" smtClean="0">
                <a:solidFill>
                  <a:srgbClr val="7030A0"/>
                </a:solidFill>
              </a:rPr>
              <a:t>паззлы</a:t>
            </a:r>
            <a:r>
              <a:rPr lang="ru-RU" sz="4000" i="1" dirty="0">
                <a:solidFill>
                  <a:srgbClr val="7030A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</a:rPr>
              <a:t>Упражнение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Пазлы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формирование команды, обучение умению распределения ролей в группе.</a:t>
            </a:r>
          </a:p>
          <a:p>
            <a:r>
              <a:rPr lang="ru-RU" b="1" dirty="0">
                <a:solidFill>
                  <a:srgbClr val="FF0000"/>
                </a:solidFill>
              </a:rPr>
              <a:t>Время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10-15 минут.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Ход упражнения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CC0066"/>
                </a:solidFill>
              </a:rPr>
              <a:t>участники делятся на команды. Каждая команда получает головоломку. Задача – собрать ее как можно быстрее.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459582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-Сложно ли было выполнять это упражнение в команде? Почему?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нужно для того, чтобы более эффективно работать в команде?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Обсуждение: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Психологический смысл упражнения: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в игровой форме учатся эффективному взаимодействию в команде, учатся распределять роли,  улучшению качества работы, при этом важно, что объединены общей целью.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186106" cy="114300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4.Упражнение </a:t>
            </a:r>
            <a:r>
              <a:rPr lang="ru-RU" sz="2800" dirty="0">
                <a:solidFill>
                  <a:srgbClr val="00B050"/>
                </a:solidFill>
              </a:rPr>
              <a:t>«Как я себя чувствую»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0000FF"/>
                </a:solidFill>
              </a:rPr>
              <a:t>Члены группы садятся по кругу. Каждый участник по очереди  выходит на середину круга и выполняет некое действие, выражающее его самочувствие  в настоящий момент. Например, кто-то чувствует себя усталым. Тогда он может понуро плестись через комнату.  Когда «автор действия»  посчитает, что уже достаточно «выразил себя»,  он говорит: «Стоп!» и выбирает следующего, и этот человек продолжает игру, потом следующий и так до конца.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физическая и эмоциональная разрядка участников тренинга.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Обсуждение: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-</a:t>
            </a:r>
            <a:r>
              <a:rPr lang="ru-RU" dirty="0">
                <a:solidFill>
                  <a:srgbClr val="0000FF"/>
                </a:solidFill>
              </a:rPr>
              <a:t>Что вам понравилось в игре?</a:t>
            </a:r>
          </a:p>
          <a:p>
            <a:r>
              <a:rPr lang="ru-RU" dirty="0">
                <a:solidFill>
                  <a:srgbClr val="0000FF"/>
                </a:solidFill>
              </a:rPr>
              <a:t>-Какие возникали трудности?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Что вы чувствовали в ходе игры?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Что чувствуете сейчас?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5. Завершение тренинга.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0000FF"/>
                </a:solidFill>
              </a:rPr>
              <a:t>дать возможность участникам почувствовать свою великую миссию – УЧИТЕЛЬ, которая объединяет и сплачивает </a:t>
            </a:r>
            <a:r>
              <a:rPr lang="ru-RU" dirty="0" smtClean="0">
                <a:solidFill>
                  <a:srgbClr val="0000FF"/>
                </a:solidFill>
              </a:rPr>
              <a:t>всех</a:t>
            </a:r>
            <a:r>
              <a:rPr lang="ru-RU" dirty="0">
                <a:solidFill>
                  <a:srgbClr val="0000FF"/>
                </a:solidFill>
              </a:rPr>
              <a:t>, кто </a:t>
            </a:r>
            <a:r>
              <a:rPr lang="ru-RU" dirty="0" smtClean="0">
                <a:solidFill>
                  <a:srgbClr val="0000FF"/>
                </a:solidFill>
              </a:rPr>
              <a:t> выбрал  её.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FF"/>
                </a:solidFill>
              </a:rPr>
              <a:t>Притча про учителя.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слан\Desktop\44372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"/>
            <a:ext cx="9144000" cy="6859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Притча про нас, про каждого из нас, </a:t>
            </a:r>
            <a:r>
              <a:rPr lang="ru-RU" b="1" dirty="0" smtClean="0">
                <a:solidFill>
                  <a:srgbClr val="FF0000"/>
                </a:solidFill>
              </a:rPr>
              <a:t>про УЧИТЕЛЯ…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Когда родился первый учитель на земле, к его колыбели спустились три феи.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первая фея: «Ты будешь вечно молод, потому что рядом с тобою всегда будут дети».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вторая фея: «Ты  будешь красив мыслями и душой, потому что нет благороднее призвания, чем дарить своё сердце детям».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третья фея: «Ты будешь бессмертен, потому что ты продолжишь свою жизнь в своих учениках»…</a:t>
            </a:r>
            <a:endParaRPr lang="ru-RU" sz="2400" b="1" i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-А сейчас, мы посмотрим как происходило сплочение </a:t>
            </a:r>
            <a:r>
              <a:rPr lang="ru-RU" b="1" dirty="0" err="1" smtClean="0">
                <a:solidFill>
                  <a:srgbClr val="FF33CC"/>
                </a:solidFill>
              </a:rPr>
              <a:t>тьюторов</a:t>
            </a:r>
            <a:r>
              <a:rPr lang="ru-RU" b="1" dirty="0" smtClean="0">
                <a:solidFill>
                  <a:srgbClr val="FF33CC"/>
                </a:solidFill>
              </a:rPr>
              <a:t> - наше с вами сплочение.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157163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8000" dirty="0" smtClean="0">
                <a:solidFill>
                  <a:srgbClr val="0000FF"/>
                </a:solidFill>
              </a:rPr>
              <a:t>видеоролик</a:t>
            </a:r>
            <a:endParaRPr lang="ru-RU" sz="8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Благодарность участникам тренинга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   </a:t>
            </a:r>
            <a:r>
              <a:rPr lang="ru-RU" i="1" dirty="0" smtClean="0">
                <a:solidFill>
                  <a:srgbClr val="FF33CC"/>
                </a:solidFill>
              </a:rPr>
              <a:t>-Я благодарю вас за участие в этом тренинге. Вы все были активны, слаженно работали в команде. Помните, что мы – единое целое, каждый из нас – важная и необходимая, уникальная часть этого целого! Вместе мы – сила!</a:t>
            </a:r>
          </a:p>
          <a:p>
            <a:pPr>
              <a:buNone/>
            </a:pPr>
            <a:r>
              <a:rPr lang="ru-RU" i="1" dirty="0" smtClean="0">
                <a:solidFill>
                  <a:srgbClr val="CC0066"/>
                </a:solidFill>
              </a:rPr>
              <a:t>Спасибо за внимание.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Однажды Лебедь, Рак да Щука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Везти с поклажей воз взялись,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И вместе трое все в него впряглись;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Из кожи лезут вон, а возу все нет ходу!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Поклажа бы для них казалась и легка: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Да Лебедь рвется в облака,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Рак пятится назад, а Щука тянет в воду.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Кто виноват из них, кто прав, - судить не нам;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Да только воз и ныне там.</a:t>
            </a:r>
            <a:endParaRPr lang="ru-RU" dirty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Когда в товарищах согласья нет,</a:t>
            </a: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 лад их дело не пойдет,</a:t>
            </a: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 выйдет из него не дело, только мука.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</a:rPr>
              <a:t>Рефлексия 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Что нового для себя вы обнаружили в ходе тренинга?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Какие у вас ощущения?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Когда вы чувствовали безразличие, а когда воодушевление или раздражение?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Как вы думаете, смогли ли мы достичь 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поставленной цели?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Тренинг: </a:t>
            </a:r>
            <a:r>
              <a:rPr lang="ru-RU" b="1" i="1" dirty="0" smtClean="0">
                <a:solidFill>
                  <a:srgbClr val="0000FF"/>
                </a:solidFill>
              </a:rPr>
              <a:t>«Сплочение группы»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 тренинга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7030A0"/>
                </a:solidFill>
              </a:rPr>
              <a:t>сплочение группы 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Задачи тренинга: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формирование благоприятного психологического климата в группе;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осознание каждым участником своей роли, функций в группе;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развитие умения работать в команде;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1.Упражнение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«Имя и эпитет»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57554" y="273050"/>
            <a:ext cx="5329246" cy="585311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7200" b="1" i="1" dirty="0" smtClean="0">
                <a:solidFill>
                  <a:srgbClr val="00B0F0"/>
                </a:solidFill>
              </a:rPr>
              <a:t>                              Ход упражнения</a:t>
            </a:r>
            <a:r>
              <a:rPr lang="ru-RU" sz="11200" i="1" dirty="0" smtClean="0">
                <a:solidFill>
                  <a:srgbClr val="00B0F0"/>
                </a:solidFill>
              </a:rPr>
              <a:t>:</a:t>
            </a:r>
          </a:p>
          <a:p>
            <a:pPr lvl="0"/>
            <a:r>
              <a:rPr lang="ru-RU" sz="7200" b="1" dirty="0" smtClean="0">
                <a:solidFill>
                  <a:srgbClr val="7030A0"/>
                </a:solidFill>
              </a:rPr>
              <a:t>Группа  </a:t>
            </a:r>
            <a:r>
              <a:rPr lang="ru-RU" sz="7200" b="1" dirty="0">
                <a:solidFill>
                  <a:srgbClr val="7030A0"/>
                </a:solidFill>
              </a:rPr>
              <a:t>рассаживается по кругу.</a:t>
            </a:r>
          </a:p>
          <a:p>
            <a:pPr>
              <a:buNone/>
            </a:pPr>
            <a:r>
              <a:rPr lang="ru-RU" sz="7200" b="1" dirty="0">
                <a:solidFill>
                  <a:srgbClr val="7030A0"/>
                </a:solidFill>
              </a:rPr>
              <a:t> 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</a:rPr>
              <a:t>Один из участников представляется остальным и подбирает к себе эпитет, выражающий   нечто положительное. Это прилагательное должно начинаться с той же буквы, что и имя, и по возможности содержать преувеличение, например, гениальный </a:t>
            </a:r>
            <a:r>
              <a:rPr lang="ru-RU" sz="7200" b="1" dirty="0" err="1">
                <a:solidFill>
                  <a:srgbClr val="7030A0"/>
                </a:solidFill>
              </a:rPr>
              <a:t>Гилани</a:t>
            </a:r>
            <a:r>
              <a:rPr lang="ru-RU" sz="7200" b="1" dirty="0">
                <a:solidFill>
                  <a:srgbClr val="7030A0"/>
                </a:solidFill>
              </a:rPr>
              <a:t>, лучезарная Лиза и т.д.</a:t>
            </a:r>
          </a:p>
          <a:p>
            <a:pPr>
              <a:buNone/>
            </a:pPr>
            <a:r>
              <a:rPr lang="ru-RU" sz="7200" b="1" dirty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r>
              <a:rPr lang="ru-RU" sz="7200" b="1" dirty="0">
                <a:solidFill>
                  <a:srgbClr val="7030A0"/>
                </a:solidFill>
              </a:rPr>
              <a:t> 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</a:rPr>
              <a:t>Второй выступающий сначала повторяет имя и эпитет, подобранный предыдущим участником, затем подбирает собственную комбинацию. Третий  повторяет оба варианта и потом представляется сам. Так происходит и дальше по кругу. Последнему участнику тяжелее всех, однако он имеет больше шансов запомнить  имена всех участников.</a:t>
            </a:r>
          </a:p>
          <a:p>
            <a:pPr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>
                <a:solidFill>
                  <a:srgbClr val="00B0F0"/>
                </a:solidFill>
              </a:rPr>
              <a:t>Знакомство участников друг с другом.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Время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15 минут.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1639349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-Какие эпитеты вас поразили?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-Какие было трудно запомнить?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 кому теперь испытываете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интерес?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sz="2400" dirty="0">
                <a:solidFill>
                  <a:srgbClr val="FF0000"/>
                </a:solidFill>
              </a:rPr>
              <a:t>Упражнение </a:t>
            </a:r>
            <a:r>
              <a:rPr lang="ru-RU" sz="2400" dirty="0">
                <a:solidFill>
                  <a:srgbClr val="0070C0"/>
                </a:solidFill>
              </a:rPr>
              <a:t>«Дом»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Ход </a:t>
            </a:r>
            <a:r>
              <a:rPr lang="ru-RU" b="1" dirty="0">
                <a:solidFill>
                  <a:srgbClr val="7030A0"/>
                </a:solidFill>
              </a:rPr>
              <a:t>упражнения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участники делятся на 2 команды.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Каждая команда должна стать полноценным домом! Каждый человек должен выбрать, кем он будет в этом доме – дверью, стеной, а может быть обоями или предметом мебели, цветком или телевизором? Выбор за Вами! Но не забывайте, что Вы должны быть полноценным и функциональным домом! Постройте свой дом! Можно общаться между собой».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00B0F0"/>
                </a:solidFill>
              </a:rPr>
              <a:t>осознание своей роли в группе, стиля поведения.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0070C0"/>
                </a:solidFill>
              </a:rPr>
              <a:t>15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651673"/>
            <a:ext cx="77153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проходило обсуждение в командах? -Сразу ли Вы смогли определить свою роль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Почему Вы выбрали именно эту роль? Я думаю, Вы все поняли, что каждая часть Вашего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важна и нужна в нем, каждая несет свою определенную функцию, без которой дом не может быть полноценным!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79296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Психологический смысл упражнения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sz="3600" dirty="0">
                <a:solidFill>
                  <a:srgbClr val="0070C0"/>
                </a:solidFill>
              </a:rPr>
              <a:t>Участники задумываются над тем, какую функцию они выполняют в </a:t>
            </a:r>
            <a:r>
              <a:rPr lang="ru-RU" sz="3600" dirty="0" smtClean="0">
                <a:solidFill>
                  <a:srgbClr val="0070C0"/>
                </a:solidFill>
              </a:rPr>
              <a:t>своем </a:t>
            </a:r>
            <a:r>
              <a:rPr lang="ru-RU" sz="3600" dirty="0">
                <a:solidFill>
                  <a:srgbClr val="0070C0"/>
                </a:solidFill>
              </a:rPr>
              <a:t>коллективе, осознают, что все они нужны в своем «доме», что способствует сплочению.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88821">
            <a:off x="571472" y="1071546"/>
            <a:ext cx="7772400" cy="7985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Релаксация</a:t>
            </a:r>
            <a:r>
              <a:rPr lang="ru-RU" dirty="0">
                <a:solidFill>
                  <a:srgbClr val="FF33CC"/>
                </a:solidFill>
              </a:rPr>
              <a:t/>
            </a:r>
            <a:br>
              <a:rPr lang="ru-RU" dirty="0">
                <a:solidFill>
                  <a:srgbClr val="FF33CC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83278">
            <a:off x="737185" y="1377389"/>
            <a:ext cx="7869762" cy="31088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Давайте вы немножко отдохнете,  и пока вы отдыхаете, я хочу вам показать  нашу маленькую  прелестную  школу.  Посмотрите, какие у нас  сплоченные учителя и ученики и как мы дружно живем   </a:t>
            </a:r>
            <a:r>
              <a:rPr lang="ru-RU" sz="2400" b="1" i="1" dirty="0" smtClean="0">
                <a:solidFill>
                  <a:srgbClr val="002060"/>
                </a:solidFill>
              </a:rPr>
              <a:t>(видеоролик)</a:t>
            </a:r>
            <a:r>
              <a:rPr lang="ru-RU" sz="2400" b="1" i="1" dirty="0" smtClean="0">
                <a:solidFill>
                  <a:srgbClr val="00B0F0"/>
                </a:solidFill>
              </a:rPr>
              <a:t>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pic>
        <p:nvPicPr>
          <p:cNvPr id="5" name="Picture 3" descr="D:\школьные фото\DSC_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4212000" cy="3159000"/>
          </a:xfrm>
          <a:prstGeom prst="rect">
            <a:avLst/>
          </a:prstGeom>
          <a:noFill/>
        </p:spPr>
      </p:pic>
      <p:pic>
        <p:nvPicPr>
          <p:cNvPr id="6" name="Picture 2" descr="C:\Users\Аслан\Documents\школьные фото\DSC_0636.JPG"/>
          <p:cNvPicPr>
            <a:picLocks noChangeAspect="1" noChangeArrowheads="1"/>
          </p:cNvPicPr>
          <p:nvPr/>
        </p:nvPicPr>
        <p:blipFill>
          <a:blip r:embed="rId3" cstate="print"/>
          <a:srcRect l="16406" t="31250" r="25781" b="22916"/>
          <a:stretch>
            <a:fillRect/>
          </a:stretch>
        </p:blipFill>
        <p:spPr bwMode="auto">
          <a:xfrm>
            <a:off x="4464000" y="3786190"/>
            <a:ext cx="4680000" cy="278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861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Тренинг: «Сплочение группы»</vt:lpstr>
      <vt:lpstr>1.Упражнение  «Имя и эпитет»  </vt:lpstr>
      <vt:lpstr>Слайд 5</vt:lpstr>
      <vt:lpstr>2. Упражнение «Дом» </vt:lpstr>
      <vt:lpstr>Слайд 7</vt:lpstr>
      <vt:lpstr>Слайд 8</vt:lpstr>
      <vt:lpstr>Релаксация  </vt:lpstr>
      <vt:lpstr>Слайд 10</vt:lpstr>
      <vt:lpstr>  -Ну что же, давайте и мы теперь попробуем сплотиться.  Предлагаю разделиться на группы и собрать паззлы.  </vt:lpstr>
      <vt:lpstr>Обсуждение:</vt:lpstr>
      <vt:lpstr>Психологический смысл упражнения:</vt:lpstr>
      <vt:lpstr>4.Упражнение «Как я себя чувствую» </vt:lpstr>
      <vt:lpstr>Обсуждение: </vt:lpstr>
      <vt:lpstr>5. Завершение тренинга. </vt:lpstr>
      <vt:lpstr>Притча про нас, про каждого из нас, про УЧИТЕЛЯ… </vt:lpstr>
      <vt:lpstr>-А сейчас, мы посмотрим как происходило сплочение тьюторов - наше с вами сплочение.</vt:lpstr>
      <vt:lpstr>Благодарность участникам тренинга</vt:lpstr>
      <vt:lpstr>Рефлексия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Аслан</dc:creator>
  <cp:lastModifiedBy>Аслан</cp:lastModifiedBy>
  <cp:revision>11</cp:revision>
  <dcterms:created xsi:type="dcterms:W3CDTF">2015-06-26T03:30:56Z</dcterms:created>
  <dcterms:modified xsi:type="dcterms:W3CDTF">2016-02-26T07:39:18Z</dcterms:modified>
</cp:coreProperties>
</file>