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90" r:id="rId3"/>
    <p:sldId id="269" r:id="rId4"/>
    <p:sldId id="271" r:id="rId5"/>
    <p:sldId id="272" r:id="rId6"/>
    <p:sldId id="273" r:id="rId7"/>
    <p:sldId id="276" r:id="rId8"/>
    <p:sldId id="294" r:id="rId9"/>
    <p:sldId id="277" r:id="rId10"/>
    <p:sldId id="274" r:id="rId11"/>
    <p:sldId id="297" r:id="rId12"/>
    <p:sldId id="275" r:id="rId13"/>
    <p:sldId id="278" r:id="rId14"/>
    <p:sldId id="279" r:id="rId15"/>
    <p:sldId id="295" r:id="rId16"/>
    <p:sldId id="296" r:id="rId17"/>
    <p:sldId id="268" r:id="rId18"/>
    <p:sldId id="280" r:id="rId19"/>
    <p:sldId id="292" r:id="rId20"/>
    <p:sldId id="293" r:id="rId21"/>
    <p:sldId id="281" r:id="rId22"/>
    <p:sldId id="267" r:id="rId23"/>
    <p:sldId id="287" r:id="rId24"/>
    <p:sldId id="266" r:id="rId25"/>
    <p:sldId id="265" r:id="rId26"/>
    <p:sldId id="284" r:id="rId27"/>
    <p:sldId id="285" r:id="rId28"/>
    <p:sldId id="264" r:id="rId29"/>
    <p:sldId id="291" r:id="rId30"/>
    <p:sldId id="286" r:id="rId31"/>
    <p:sldId id="28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0033CC"/>
    <a:srgbClr val="CE0879"/>
    <a:srgbClr val="007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22FDC1-1813-4245-9A11-17DC34EA7425}"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63C8D-2E4C-492F-8DDD-0BDA048119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2FDC1-1813-4245-9A11-17DC34EA7425}" type="datetimeFigureOut">
              <a:rPr lang="ru-RU" smtClean="0"/>
              <a:pPr/>
              <a:t>23.01.2018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63C8D-2E4C-492F-8DDD-0BDA048119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6.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mirpozitiva.ru/pozitiv/pritchi/pritchi50.html"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692696"/>
            <a:ext cx="8280920" cy="2952328"/>
          </a:xfrm>
        </p:spPr>
        <p:txBody>
          <a:bodyPr>
            <a:normAutofit fontScale="92500" lnSpcReduction="20000"/>
          </a:bodyPr>
          <a:lstStyle/>
          <a:p>
            <a:pPr algn="l"/>
            <a:r>
              <a:rPr lang="ru-RU" sz="4200" b="1" dirty="0" smtClean="0">
                <a:solidFill>
                  <a:srgbClr val="FF0000"/>
                </a:solidFill>
              </a:rPr>
              <a:t>«Единственный </a:t>
            </a:r>
            <a:r>
              <a:rPr lang="ru-RU" sz="4200" b="1" dirty="0">
                <a:solidFill>
                  <a:srgbClr val="FF0000"/>
                </a:solidFill>
              </a:rPr>
              <a:t>способ улучшить результаты обучения состоит в том, чтобы улучшить </a:t>
            </a:r>
            <a:r>
              <a:rPr lang="ru-RU" sz="4200" b="1" dirty="0" smtClean="0">
                <a:solidFill>
                  <a:srgbClr val="FF0000"/>
                </a:solidFill>
              </a:rPr>
              <a:t>преподавание»</a:t>
            </a:r>
          </a:p>
          <a:p>
            <a:endParaRPr lang="ru-RU" b="1" dirty="0"/>
          </a:p>
          <a:p>
            <a:pPr algn="l"/>
            <a:r>
              <a:rPr lang="ru-RU" sz="2900" b="1" i="1" dirty="0" smtClean="0">
                <a:solidFill>
                  <a:schemeClr val="tx1"/>
                </a:solidFill>
              </a:rPr>
              <a:t>Из доклада </a:t>
            </a:r>
            <a:r>
              <a:rPr lang="ru-RU" sz="2900" b="1" i="1" dirty="0" err="1" smtClean="0">
                <a:solidFill>
                  <a:schemeClr val="tx1"/>
                </a:solidFill>
              </a:rPr>
              <a:t>МакКинзи</a:t>
            </a:r>
            <a:r>
              <a:rPr lang="ru-RU" sz="2900" b="1" i="1" dirty="0" smtClean="0">
                <a:solidFill>
                  <a:schemeClr val="tx1"/>
                </a:solidFill>
              </a:rPr>
              <a:t> </a:t>
            </a:r>
            <a:r>
              <a:rPr lang="ru-RU" sz="2900" i="1" dirty="0" smtClean="0">
                <a:solidFill>
                  <a:schemeClr val="tx1"/>
                </a:solidFill>
              </a:rPr>
              <a:t> </a:t>
            </a:r>
            <a:r>
              <a:rPr lang="ru-RU" sz="2900" i="1" dirty="0">
                <a:solidFill>
                  <a:schemeClr val="tx1"/>
                </a:solidFill>
              </a:rPr>
              <a:t>«Уроки анализа лучших образовательных систем мира».</a:t>
            </a:r>
            <a:endParaRPr lang="ru-RU" sz="2900" b="1" i="1" dirty="0" smtClean="0">
              <a:solidFill>
                <a:schemeClr val="tx1"/>
              </a:solidFill>
            </a:endParaRPr>
          </a:p>
          <a:p>
            <a:endParaRPr lang="ru-RU" dirty="0"/>
          </a:p>
          <a:p>
            <a:endParaRPr lang="ru-RU" dirty="0"/>
          </a:p>
        </p:txBody>
      </p:sp>
      <p:sp>
        <p:nvSpPr>
          <p:cNvPr id="4" name="Прямоугольник 3"/>
          <p:cNvSpPr/>
          <p:nvPr/>
        </p:nvSpPr>
        <p:spPr>
          <a:xfrm>
            <a:off x="251520" y="3717032"/>
            <a:ext cx="8496944" cy="2523768"/>
          </a:xfrm>
          <a:prstGeom prst="rect">
            <a:avLst/>
          </a:prstGeom>
        </p:spPr>
        <p:txBody>
          <a:bodyPr wrap="square">
            <a:spAutoFit/>
          </a:bodyPr>
          <a:lstStyle/>
          <a:p>
            <a:r>
              <a:rPr lang="ru-RU" sz="2400" b="1" i="1" dirty="0" smtClean="0">
                <a:solidFill>
                  <a:srgbClr val="0000CC"/>
                </a:solidFill>
              </a:rPr>
              <a:t>«Многие из учителей могут почувствовать трепетный страх, ощущая, что в не состоянии жить по таким высоким </a:t>
            </a:r>
            <a:r>
              <a:rPr lang="ru-RU" sz="2400" b="1" i="1" dirty="0" smtClean="0">
                <a:solidFill>
                  <a:srgbClr val="0000CC"/>
                </a:solidFill>
              </a:rPr>
              <a:t>стандартам, </a:t>
            </a:r>
            <a:r>
              <a:rPr lang="ru-RU" sz="2400" b="1" i="1" dirty="0" smtClean="0">
                <a:solidFill>
                  <a:srgbClr val="0000CC"/>
                </a:solidFill>
              </a:rPr>
              <a:t>каких от них ожидают. </a:t>
            </a:r>
            <a:br>
              <a:rPr lang="ru-RU" sz="2400" b="1" i="1" dirty="0" smtClean="0">
                <a:solidFill>
                  <a:srgbClr val="0000CC"/>
                </a:solidFill>
              </a:rPr>
            </a:br>
            <a:r>
              <a:rPr lang="ru-RU" sz="2400" b="1" i="1" dirty="0" smtClean="0">
                <a:solidFill>
                  <a:srgbClr val="0000CC"/>
                </a:solidFill>
              </a:rPr>
              <a:t>Но фактически всё, что требуется – это желание совершенствоваться и скромность, чтобы осознавать свои недостатки»</a:t>
            </a:r>
            <a:r>
              <a:rPr lang="ru-RU" sz="1400" b="1" dirty="0" smtClean="0">
                <a:solidFill>
                  <a:srgbClr val="0000CC"/>
                </a:solidFill>
              </a:rPr>
              <a:t/>
            </a:r>
            <a:br>
              <a:rPr lang="ru-RU" sz="1400" b="1" dirty="0" smtClean="0">
                <a:solidFill>
                  <a:srgbClr val="0000CC"/>
                </a:solidFill>
              </a:rPr>
            </a:br>
            <a:r>
              <a:rPr lang="ru-RU" sz="1400" b="1" dirty="0" smtClean="0">
                <a:solidFill>
                  <a:srgbClr val="0000CC"/>
                </a:solidFill>
              </a:rPr>
              <a:t>                                              </a:t>
            </a:r>
            <a:r>
              <a:rPr lang="ru-RU" sz="1400" b="1" i="1" dirty="0" smtClean="0">
                <a:solidFill>
                  <a:srgbClr val="0000CC"/>
                </a:solidFill>
              </a:rPr>
              <a:t>Доктор </a:t>
            </a:r>
            <a:r>
              <a:rPr lang="ru-RU" sz="1400" b="1" i="1" dirty="0" err="1" smtClean="0">
                <a:solidFill>
                  <a:srgbClr val="0000CC"/>
                </a:solidFill>
              </a:rPr>
              <a:t>Арт-Онг</a:t>
            </a:r>
            <a:r>
              <a:rPr lang="ru-RU" sz="1400" b="1" i="1" dirty="0" smtClean="0">
                <a:solidFill>
                  <a:srgbClr val="0000CC"/>
                </a:solidFill>
              </a:rPr>
              <a:t> </a:t>
            </a:r>
            <a:r>
              <a:rPr lang="ru-RU" sz="1400" b="1" i="1" dirty="0" err="1" smtClean="0">
                <a:solidFill>
                  <a:srgbClr val="0000CC"/>
                </a:solidFill>
              </a:rPr>
              <a:t>Джумсаи</a:t>
            </a:r>
            <a:r>
              <a:rPr lang="ru-RU" sz="1400" b="1" dirty="0" smtClean="0">
                <a:solidFill>
                  <a:srgbClr val="0000CC"/>
                </a:solidFill>
              </a:rPr>
              <a:t> </a:t>
            </a:r>
            <a:endParaRPr lang="ru-RU" dirty="0">
              <a:solidFill>
                <a:srgbClr val="0000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332656"/>
            <a:ext cx="8964488" cy="6264696"/>
          </a:xfrm>
        </p:spPr>
        <p:txBody>
          <a:bodyPr>
            <a:normAutofit fontScale="62500" lnSpcReduction="20000"/>
          </a:bodyPr>
          <a:lstStyle/>
          <a:p>
            <a:r>
              <a:rPr lang="ru-RU" b="1" dirty="0" smtClean="0">
                <a:solidFill>
                  <a:srgbClr val="C00000"/>
                </a:solidFill>
              </a:rPr>
              <a:t>Стандарт ориентирован на становление личностных характеристик</a:t>
            </a:r>
            <a:r>
              <a:rPr lang="ru-RU" b="1" i="1" dirty="0" smtClean="0">
                <a:solidFill>
                  <a:srgbClr val="C00000"/>
                </a:solidFill>
              </a:rPr>
              <a:t> </a:t>
            </a:r>
            <a:r>
              <a:rPr lang="ru-RU" b="1" dirty="0" smtClean="0">
                <a:solidFill>
                  <a:srgbClr val="C00000"/>
                </a:solidFill>
              </a:rPr>
              <a:t>выпускника («</a:t>
            </a:r>
            <a:r>
              <a:rPr lang="ru-RU" b="1" u="sng" dirty="0" smtClean="0">
                <a:solidFill>
                  <a:srgbClr val="C00000"/>
                </a:solidFill>
              </a:rPr>
              <a:t>портрет выпускника основной школы</a:t>
            </a:r>
            <a:r>
              <a:rPr lang="ru-RU" b="1" dirty="0" smtClean="0">
                <a:solidFill>
                  <a:srgbClr val="C00000"/>
                </a:solidFill>
              </a:rPr>
              <a:t>»):</a:t>
            </a:r>
          </a:p>
          <a:p>
            <a:pPr lvl="0"/>
            <a:r>
              <a:rPr lang="ru-RU" dirty="0" smtClean="0"/>
              <a:t>любящий свой край и своё Отечество, знающий русский и родной язык, уважающий свой народ, его культуру и духовные традиции;</a:t>
            </a:r>
          </a:p>
          <a:p>
            <a:pPr lvl="0"/>
            <a:r>
              <a:rPr lang="ru-RU" dirty="0" smtClean="0"/>
              <a:t>осознающий и принимающий ценности человеческой жизни, семьи, гражданского общества, многонационального российского народа, человечества;</a:t>
            </a:r>
          </a:p>
          <a:p>
            <a:pPr lvl="0"/>
            <a:r>
              <a:rPr lang="ru-RU" dirty="0" smtClean="0"/>
              <a:t>активно и заинтересованно познающий мир, осознающий ценность труда, науки и творчества;</a:t>
            </a:r>
          </a:p>
          <a:p>
            <a:pPr lvl="0"/>
            <a:r>
              <a:rPr lang="ru-RU" dirty="0" smtClean="0"/>
              <a:t>умеющий учиться, осознающий важность образования и самообразования для жизни и деятельности, способный применять полученные знания на практике;</a:t>
            </a:r>
          </a:p>
          <a:p>
            <a:pPr lvl="0"/>
            <a:r>
              <a:rPr lang="ru-RU" dirty="0" smtClean="0"/>
              <a:t>социально активный, уважающий закон и правопорядок, соизмеряющий свои поступки с нравственными ценностями, осознающий свои обязанности перед семьёй, обществом, Отечеством;</a:t>
            </a:r>
          </a:p>
          <a:p>
            <a:pPr lvl="0"/>
            <a:r>
              <a:rPr lang="ru-RU" dirty="0" smtClean="0"/>
              <a:t>уважающий других людей, умеющий вести конструктивный диалог, достигать взаимопонимания, сотрудничать для достижения общих результатов;</a:t>
            </a:r>
          </a:p>
          <a:p>
            <a:pPr lvl="0"/>
            <a:r>
              <a:rPr lang="ru-RU" dirty="0" smtClean="0"/>
              <a:t>осознанно выполняющий правила здорового и экологически целесообразного образа жизни, безопасного для человека и окружающей его среды;</a:t>
            </a:r>
          </a:p>
          <a:p>
            <a:pPr lvl="0"/>
            <a:r>
              <a:rPr lang="ru-RU" dirty="0" smtClean="0"/>
              <a:t>ориентирующийся в мире профессий, понимающий значение профессиональной деятельности для человека в интересах устойчивого развития общества и природы.</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edsovet.su/_ld/354/99901159.jpg"/>
          <p:cNvPicPr>
            <a:picLocks noChangeAspect="1" noChangeArrowheads="1"/>
          </p:cNvPicPr>
          <p:nvPr/>
        </p:nvPicPr>
        <p:blipFill>
          <a:blip r:embed="rId2" cstate="print"/>
          <a:srcRect/>
          <a:stretch>
            <a:fillRect/>
          </a:stretch>
        </p:blipFill>
        <p:spPr bwMode="auto">
          <a:xfrm>
            <a:off x="0" y="-1"/>
            <a:ext cx="9144000" cy="6862289"/>
          </a:xfrm>
          <a:prstGeom prst="rect">
            <a:avLst/>
          </a:prstGeom>
          <a:noFill/>
        </p:spPr>
      </p:pic>
      <p:sp>
        <p:nvSpPr>
          <p:cNvPr id="2" name="Заголовок 1"/>
          <p:cNvSpPr>
            <a:spLocks noGrp="1"/>
          </p:cNvSpPr>
          <p:nvPr>
            <p:ph type="title"/>
          </p:nvPr>
        </p:nvSpPr>
        <p:spPr>
          <a:xfrm>
            <a:off x="457200" y="476672"/>
            <a:ext cx="8229600" cy="666312"/>
          </a:xfrm>
        </p:spPr>
        <p:txBody>
          <a:bodyPr>
            <a:normAutofit fontScale="90000"/>
          </a:bodyPr>
          <a:lstStyle/>
          <a:p>
            <a:r>
              <a:rPr lang="ru-RU" dirty="0" smtClean="0"/>
              <a:t/>
            </a:r>
            <a:br>
              <a:rPr lang="ru-RU" dirty="0" smtClean="0"/>
            </a:br>
            <a:r>
              <a:rPr lang="ru-RU" dirty="0" smtClean="0"/>
              <a:t>      </a:t>
            </a:r>
            <a:r>
              <a:rPr lang="ru-RU" b="1" dirty="0" smtClean="0">
                <a:solidFill>
                  <a:srgbClr val="FF0000"/>
                </a:solidFill>
              </a:rPr>
              <a:t>Какими будут мои ученики?</a:t>
            </a:r>
            <a:br>
              <a:rPr lang="ru-RU" b="1" dirty="0" smtClean="0">
                <a:solidFill>
                  <a:srgbClr val="FF0000"/>
                </a:solidFill>
              </a:rPr>
            </a:br>
            <a:endParaRPr lang="ru-RU" b="1" dirty="0">
              <a:solidFill>
                <a:srgbClr val="FF0000"/>
              </a:solidFill>
            </a:endParaRPr>
          </a:p>
        </p:txBody>
      </p:sp>
      <p:pic>
        <p:nvPicPr>
          <p:cNvPr id="1027" name="Picture 3" descr="D:\школьные фото\DSC_0790.JPG"/>
          <p:cNvPicPr>
            <a:picLocks noChangeAspect="1" noChangeArrowheads="1"/>
          </p:cNvPicPr>
          <p:nvPr/>
        </p:nvPicPr>
        <p:blipFill>
          <a:blip r:embed="rId3" cstate="print"/>
          <a:srcRect l="28125" t="35937" r="51953" b="41146"/>
          <a:stretch>
            <a:fillRect/>
          </a:stretch>
        </p:blipFill>
        <p:spPr bwMode="auto">
          <a:xfrm rot="5400000">
            <a:off x="399579" y="1342894"/>
            <a:ext cx="1872000" cy="1615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D:\школьные фото\DSC_0788.JPG"/>
          <p:cNvPicPr>
            <a:picLocks noChangeAspect="1" noChangeArrowheads="1"/>
          </p:cNvPicPr>
          <p:nvPr/>
        </p:nvPicPr>
        <p:blipFill>
          <a:blip r:embed="rId4" cstate="print"/>
          <a:srcRect l="16015" t="43229" r="53516" b="21354"/>
          <a:stretch>
            <a:fillRect/>
          </a:stretch>
        </p:blipFill>
        <p:spPr bwMode="auto">
          <a:xfrm rot="5400000">
            <a:off x="4529797" y="1336732"/>
            <a:ext cx="1908000" cy="1663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descr="H:\минкаил\DSC_1343.JPG"/>
          <p:cNvPicPr>
            <a:picLocks noChangeAspect="1" noChangeArrowheads="1"/>
          </p:cNvPicPr>
          <p:nvPr/>
        </p:nvPicPr>
        <p:blipFill>
          <a:blip r:embed="rId5" cstate="print"/>
          <a:srcRect l="25781" t="28125" r="42188" b="25000"/>
          <a:stretch>
            <a:fillRect/>
          </a:stretch>
        </p:blipFill>
        <p:spPr bwMode="auto">
          <a:xfrm>
            <a:off x="6786578" y="1214422"/>
            <a:ext cx="1728000" cy="1896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Содержимое 10"/>
          <p:cNvSpPr>
            <a:spLocks noGrp="1"/>
          </p:cNvSpPr>
          <p:nvPr>
            <p:ph idx="1"/>
          </p:nvPr>
        </p:nvSpPr>
        <p:spPr>
          <a:xfrm>
            <a:off x="457200" y="3571876"/>
            <a:ext cx="8229600" cy="2554287"/>
          </a:xfrm>
        </p:spPr>
        <p:txBody>
          <a:bodyPr>
            <a:normAutofit fontScale="85000" lnSpcReduction="20000"/>
          </a:bodyPr>
          <a:lstStyle/>
          <a:p>
            <a:pPr>
              <a:buClr>
                <a:srgbClr val="FF0000"/>
              </a:buClr>
              <a:buFont typeface="Wingdings" pitchFamily="2" charset="2"/>
              <a:buChar char="ü"/>
            </a:pPr>
            <a:r>
              <a:rPr lang="ru-RU" b="1" dirty="0">
                <a:solidFill>
                  <a:srgbClr val="7030A0"/>
                </a:solidFill>
              </a:rPr>
              <a:t>л</a:t>
            </a:r>
            <a:r>
              <a:rPr lang="ru-RU" b="1" dirty="0" smtClean="0">
                <a:solidFill>
                  <a:srgbClr val="7030A0"/>
                </a:solidFill>
              </a:rPr>
              <a:t>юбящие свое Отечество</a:t>
            </a:r>
          </a:p>
          <a:p>
            <a:pPr>
              <a:buClr>
                <a:srgbClr val="FF0000"/>
              </a:buClr>
              <a:buFont typeface="Wingdings" pitchFamily="2" charset="2"/>
              <a:buChar char="ü"/>
            </a:pPr>
            <a:r>
              <a:rPr lang="ru-RU" b="1" dirty="0">
                <a:solidFill>
                  <a:srgbClr val="7030A0"/>
                </a:solidFill>
              </a:rPr>
              <a:t>о</a:t>
            </a:r>
            <a:r>
              <a:rPr lang="ru-RU" b="1" dirty="0" smtClean="0">
                <a:solidFill>
                  <a:srgbClr val="7030A0"/>
                </a:solidFill>
              </a:rPr>
              <a:t>сознающие  ценности человеческой жизни</a:t>
            </a:r>
          </a:p>
          <a:p>
            <a:pPr>
              <a:buClr>
                <a:srgbClr val="FF0000"/>
              </a:buClr>
              <a:buFont typeface="Wingdings" pitchFamily="2" charset="2"/>
              <a:buChar char="ü"/>
            </a:pPr>
            <a:r>
              <a:rPr lang="ru-RU" b="1" dirty="0">
                <a:solidFill>
                  <a:srgbClr val="7030A0"/>
                </a:solidFill>
              </a:rPr>
              <a:t>у</a:t>
            </a:r>
            <a:r>
              <a:rPr lang="ru-RU" b="1" dirty="0" smtClean="0">
                <a:solidFill>
                  <a:srgbClr val="7030A0"/>
                </a:solidFill>
              </a:rPr>
              <a:t>меющие </a:t>
            </a:r>
            <a:r>
              <a:rPr lang="ru-RU" b="1" dirty="0" smtClean="0">
                <a:solidFill>
                  <a:srgbClr val="7030A0"/>
                </a:solidFill>
              </a:rPr>
              <a:t>учиться, применять полученные знания</a:t>
            </a:r>
            <a:endParaRPr lang="ru-RU" b="1" dirty="0" smtClean="0">
              <a:solidFill>
                <a:srgbClr val="7030A0"/>
              </a:solidFill>
            </a:endParaRPr>
          </a:p>
          <a:p>
            <a:pPr>
              <a:buClr>
                <a:srgbClr val="FF0000"/>
              </a:buClr>
              <a:buFont typeface="Wingdings" pitchFamily="2" charset="2"/>
              <a:buChar char="ü"/>
            </a:pPr>
            <a:r>
              <a:rPr lang="ru-RU" b="1" dirty="0">
                <a:solidFill>
                  <a:srgbClr val="7030A0"/>
                </a:solidFill>
              </a:rPr>
              <a:t>у</a:t>
            </a:r>
            <a:r>
              <a:rPr lang="ru-RU" b="1" dirty="0" smtClean="0">
                <a:solidFill>
                  <a:srgbClr val="7030A0"/>
                </a:solidFill>
              </a:rPr>
              <a:t>важающие закон</a:t>
            </a:r>
          </a:p>
          <a:p>
            <a:pPr>
              <a:buClr>
                <a:srgbClr val="FF0000"/>
              </a:buClr>
              <a:buFont typeface="Wingdings" pitchFamily="2" charset="2"/>
              <a:buChar char="ü"/>
            </a:pPr>
            <a:r>
              <a:rPr lang="ru-RU" b="1" dirty="0">
                <a:solidFill>
                  <a:srgbClr val="7030A0"/>
                </a:solidFill>
              </a:rPr>
              <a:t>у</a:t>
            </a:r>
            <a:r>
              <a:rPr lang="ru-RU" b="1" dirty="0" smtClean="0">
                <a:solidFill>
                  <a:srgbClr val="7030A0"/>
                </a:solidFill>
              </a:rPr>
              <a:t>веренно и достойно идущие по </a:t>
            </a:r>
            <a:r>
              <a:rPr lang="ru-RU" b="1" dirty="0" smtClean="0">
                <a:solidFill>
                  <a:srgbClr val="7030A0"/>
                </a:solidFill>
              </a:rPr>
              <a:t>жизни</a:t>
            </a:r>
          </a:p>
          <a:p>
            <a:pPr>
              <a:buClr>
                <a:srgbClr val="FF0000"/>
              </a:buClr>
              <a:buFont typeface="Wingdings" pitchFamily="2" charset="2"/>
              <a:buChar char="ü"/>
            </a:pPr>
            <a:r>
              <a:rPr lang="ru-RU" b="1" dirty="0" err="1" smtClean="0">
                <a:solidFill>
                  <a:srgbClr val="7030A0"/>
                </a:solidFill>
              </a:rPr>
              <a:t>н</a:t>
            </a:r>
            <a:r>
              <a:rPr lang="ru-RU" b="1" dirty="0" err="1" smtClean="0">
                <a:solidFill>
                  <a:srgbClr val="7030A0"/>
                </a:solidFill>
              </a:rPr>
              <a:t>еприемлющие</a:t>
            </a:r>
            <a:r>
              <a:rPr lang="ru-RU" b="1" dirty="0" smtClean="0">
                <a:solidFill>
                  <a:srgbClr val="7030A0"/>
                </a:solidFill>
              </a:rPr>
              <a:t> зло и жестокость</a:t>
            </a:r>
            <a:endParaRPr lang="ru-RU" b="1" dirty="0" smtClean="0">
              <a:solidFill>
                <a:srgbClr val="7030A0"/>
              </a:solidFill>
            </a:endParaRPr>
          </a:p>
          <a:p>
            <a:pPr>
              <a:buClr>
                <a:srgbClr val="FF0000"/>
              </a:buClr>
              <a:buNone/>
            </a:pPr>
            <a:endParaRPr lang="ru-RU" dirty="0"/>
          </a:p>
        </p:txBody>
      </p:sp>
      <p:pic>
        <p:nvPicPr>
          <p:cNvPr id="12" name="Picture 2" descr="D:\школьные фото\DSC_0790.JPG"/>
          <p:cNvPicPr>
            <a:picLocks noChangeAspect="1" noChangeArrowheads="1"/>
          </p:cNvPicPr>
          <p:nvPr/>
        </p:nvPicPr>
        <p:blipFill>
          <a:blip r:embed="rId3" cstate="print"/>
          <a:srcRect l="16762" t="62627" r="54827" b="7383"/>
          <a:stretch>
            <a:fillRect/>
          </a:stretch>
        </p:blipFill>
        <p:spPr bwMode="auto">
          <a:xfrm rot="5400000">
            <a:off x="2462612" y="1409422"/>
            <a:ext cx="1872000" cy="148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2800" b="1" dirty="0" smtClean="0">
                <a:solidFill>
                  <a:srgbClr val="C00000"/>
                </a:solidFill>
              </a:rPr>
              <a:t>Методы и приемы формирования УУД на уроках</a:t>
            </a:r>
            <a:endParaRPr lang="ru-RU" sz="2800" dirty="0">
              <a:solidFill>
                <a:srgbClr val="C00000"/>
              </a:solidFill>
            </a:endParaRPr>
          </a:p>
        </p:txBody>
      </p:sp>
      <p:sp>
        <p:nvSpPr>
          <p:cNvPr id="5" name="Содержимое 4"/>
          <p:cNvSpPr>
            <a:spLocks noGrp="1"/>
          </p:cNvSpPr>
          <p:nvPr>
            <p:ph idx="1"/>
          </p:nvPr>
        </p:nvSpPr>
        <p:spPr>
          <a:xfrm>
            <a:off x="457200" y="1124744"/>
            <a:ext cx="8229600" cy="5001419"/>
          </a:xfrm>
        </p:spPr>
        <p:txBody>
          <a:bodyPr>
            <a:normAutofit lnSpcReduction="10000"/>
          </a:bodyPr>
          <a:lstStyle/>
          <a:p>
            <a:r>
              <a:rPr lang="ru-RU" b="1" dirty="0" smtClean="0">
                <a:solidFill>
                  <a:srgbClr val="0000CC"/>
                </a:solidFill>
              </a:rPr>
              <a:t>Кластер</a:t>
            </a:r>
          </a:p>
          <a:p>
            <a:r>
              <a:rPr lang="ru-RU" b="1" dirty="0" smtClean="0">
                <a:solidFill>
                  <a:srgbClr val="0000CC"/>
                </a:solidFill>
              </a:rPr>
              <a:t>Прием «Знаю. Хочу узнать. Узнал.»</a:t>
            </a:r>
          </a:p>
          <a:p>
            <a:r>
              <a:rPr lang="ru-RU" b="1" dirty="0" err="1" smtClean="0">
                <a:solidFill>
                  <a:srgbClr val="0000CC"/>
                </a:solidFill>
              </a:rPr>
              <a:t>Синквейн</a:t>
            </a:r>
            <a:endParaRPr lang="ru-RU" b="1" dirty="0" smtClean="0">
              <a:solidFill>
                <a:srgbClr val="0000CC"/>
              </a:solidFill>
            </a:endParaRPr>
          </a:p>
          <a:p>
            <a:r>
              <a:rPr lang="ru-RU" b="1" dirty="0" smtClean="0">
                <a:solidFill>
                  <a:srgbClr val="0000CC"/>
                </a:solidFill>
              </a:rPr>
              <a:t>Снежный ком</a:t>
            </a:r>
          </a:p>
          <a:p>
            <a:r>
              <a:rPr lang="ru-RU" b="1" dirty="0" smtClean="0">
                <a:solidFill>
                  <a:srgbClr val="0000CC"/>
                </a:solidFill>
              </a:rPr>
              <a:t>Толстый и тонкий вопрос</a:t>
            </a:r>
          </a:p>
          <a:p>
            <a:r>
              <a:rPr lang="ru-RU" b="1" dirty="0" smtClean="0">
                <a:solidFill>
                  <a:srgbClr val="0000CC"/>
                </a:solidFill>
              </a:rPr>
              <a:t>Лови ошибку</a:t>
            </a:r>
          </a:p>
          <a:p>
            <a:r>
              <a:rPr lang="ru-RU" b="1" dirty="0" smtClean="0">
                <a:solidFill>
                  <a:srgbClr val="0000CC"/>
                </a:solidFill>
              </a:rPr>
              <a:t>Работа над понятиями</a:t>
            </a:r>
          </a:p>
          <a:p>
            <a:r>
              <a:rPr lang="ru-RU" b="1" dirty="0" smtClean="0">
                <a:solidFill>
                  <a:srgbClr val="0000CC"/>
                </a:solidFill>
              </a:rPr>
              <a:t>Интеллектуальная разминка</a:t>
            </a:r>
          </a:p>
          <a:p>
            <a:r>
              <a:rPr lang="ru-RU" b="1" dirty="0" smtClean="0">
                <a:solidFill>
                  <a:srgbClr val="0000CC"/>
                </a:solidFill>
              </a:rPr>
              <a:t>Работа с кейсами</a:t>
            </a:r>
          </a:p>
          <a:p>
            <a:endParaRPr lang="ru-RU" dirty="0"/>
          </a:p>
        </p:txBody>
      </p:sp>
      <p:pic>
        <p:nvPicPr>
          <p:cNvPr id="4" name="Picture 7" descr="350234649"/>
          <p:cNvPicPr>
            <a:picLocks noChangeAspect="1" noChangeArrowheads="1" noCrop="1"/>
          </p:cNvPicPr>
          <p:nvPr/>
        </p:nvPicPr>
        <p:blipFill>
          <a:blip r:embed="rId2" cstate="print"/>
          <a:srcRect/>
          <a:stretch>
            <a:fillRect/>
          </a:stretch>
        </p:blipFill>
        <p:spPr bwMode="auto">
          <a:xfrm>
            <a:off x="6660232" y="5104362"/>
            <a:ext cx="2183507" cy="1492246"/>
          </a:xfrm>
          <a:prstGeom prst="rect">
            <a:avLst/>
          </a:prstGeom>
          <a:noFill/>
          <a:ln w="9525">
            <a:noFill/>
            <a:miter lim="800000"/>
            <a:headEnd/>
            <a:tailEnd/>
          </a:ln>
        </p:spPr>
      </p:pic>
    </p:spTree>
    <p:extLst>
      <p:ext uri="{BB962C8B-B14F-4D97-AF65-F5344CB8AC3E}">
        <p14:creationId xmlns:p14="http://schemas.microsoft.com/office/powerpoint/2010/main" xmlns="" val="3245393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b="1" dirty="0" smtClean="0">
                <a:solidFill>
                  <a:srgbClr val="0000CC"/>
                </a:solidFill>
              </a:rPr>
              <a:t>Развитие регулятивных УУД:</a:t>
            </a:r>
            <a:endParaRPr lang="ru-RU" b="1" dirty="0">
              <a:solidFill>
                <a:srgbClr val="0000CC"/>
              </a:solidFill>
            </a:endParaRPr>
          </a:p>
        </p:txBody>
      </p:sp>
      <p:sp>
        <p:nvSpPr>
          <p:cNvPr id="3" name="Содержимое 2"/>
          <p:cNvSpPr>
            <a:spLocks noGrp="1"/>
          </p:cNvSpPr>
          <p:nvPr>
            <p:ph idx="1"/>
          </p:nvPr>
        </p:nvSpPr>
        <p:spPr>
          <a:xfrm>
            <a:off x="179512" y="1124744"/>
            <a:ext cx="8507288" cy="5001419"/>
          </a:xfrm>
        </p:spPr>
        <p:txBody>
          <a:bodyPr>
            <a:normAutofit/>
          </a:bodyPr>
          <a:lstStyle/>
          <a:p>
            <a:pPr>
              <a:buNone/>
            </a:pPr>
            <a:r>
              <a:rPr lang="ru-RU" b="1" dirty="0" smtClean="0">
                <a:solidFill>
                  <a:srgbClr val="0000CC"/>
                </a:solidFill>
              </a:rPr>
              <a:t>1) </a:t>
            </a:r>
            <a:r>
              <a:rPr lang="ru-RU" b="1" dirty="0" err="1" smtClean="0">
                <a:solidFill>
                  <a:srgbClr val="0000CC"/>
                </a:solidFill>
              </a:rPr>
              <a:t>Целеполагание</a:t>
            </a:r>
            <a:r>
              <a:rPr lang="ru-RU" b="1" dirty="0" smtClean="0">
                <a:solidFill>
                  <a:srgbClr val="0000CC"/>
                </a:solidFill>
              </a:rPr>
              <a:t> </a:t>
            </a:r>
            <a:r>
              <a:rPr lang="ru-RU" sz="2400" b="1" dirty="0" smtClean="0">
                <a:solidFill>
                  <a:srgbClr val="0000CC"/>
                </a:solidFill>
              </a:rPr>
              <a:t>(</a:t>
            </a:r>
            <a:r>
              <a:rPr lang="ru-RU" sz="2400" b="1" i="1" dirty="0" smtClean="0">
                <a:solidFill>
                  <a:srgbClr val="0000CC"/>
                </a:solidFill>
              </a:rPr>
              <a:t>русский язык, главные </a:t>
            </a:r>
            <a:r>
              <a:rPr lang="ru-RU" sz="2400" b="1" i="1" dirty="0" err="1" smtClean="0">
                <a:solidFill>
                  <a:srgbClr val="0000CC"/>
                </a:solidFill>
              </a:rPr>
              <a:t>чл.предл</a:t>
            </a:r>
            <a:r>
              <a:rPr lang="ru-RU" sz="2400" b="1" dirty="0" smtClean="0">
                <a:solidFill>
                  <a:srgbClr val="0000CC"/>
                </a:solidFill>
              </a:rPr>
              <a:t>.)</a:t>
            </a:r>
            <a:endParaRPr lang="ru-RU" b="1" dirty="0" smtClean="0">
              <a:solidFill>
                <a:srgbClr val="0000CC"/>
              </a:solidFill>
            </a:endParaRPr>
          </a:p>
          <a:p>
            <a:r>
              <a:rPr lang="ru-RU" sz="2200" b="1" u="sng" dirty="0" smtClean="0">
                <a:solidFill>
                  <a:srgbClr val="FF0000"/>
                </a:solidFill>
              </a:rPr>
              <a:t>Обучающие</a:t>
            </a:r>
            <a:r>
              <a:rPr lang="ru-RU" sz="2200" u="sng" dirty="0" smtClean="0"/>
              <a:t>:</a:t>
            </a:r>
            <a:r>
              <a:rPr lang="ru-RU" sz="2200" dirty="0" smtClean="0"/>
              <a:t> знать главные члены предложения, определение подлежащего и сказуемого – грамматической основы предложения; уметь находить главные члены предложения, ставить смысловые вопросы к главным членам предложения;</a:t>
            </a:r>
          </a:p>
          <a:p>
            <a:r>
              <a:rPr lang="ru-RU" sz="2200" b="1" u="sng" dirty="0" smtClean="0">
                <a:solidFill>
                  <a:srgbClr val="FF0000"/>
                </a:solidFill>
              </a:rPr>
              <a:t>Развивающие:</a:t>
            </a:r>
            <a:r>
              <a:rPr lang="ru-RU" sz="2200" dirty="0" smtClean="0"/>
              <a:t> развивать интеллектуальную, коммуникативную, речевую культуру учащихся и память;</a:t>
            </a:r>
          </a:p>
          <a:p>
            <a:r>
              <a:rPr lang="ru-RU" sz="2200" b="1" u="sng" dirty="0" smtClean="0">
                <a:solidFill>
                  <a:srgbClr val="FF0000"/>
                </a:solidFill>
              </a:rPr>
              <a:t>Воспитательные</a:t>
            </a:r>
            <a:r>
              <a:rPr lang="ru-RU" sz="2200" b="1" dirty="0" smtClean="0">
                <a:solidFill>
                  <a:srgbClr val="FF0000"/>
                </a:solidFill>
              </a:rPr>
              <a:t>: </a:t>
            </a:r>
            <a:r>
              <a:rPr lang="ru-RU" sz="2200" dirty="0" smtClean="0"/>
              <a:t>способствовать привитию стремления к победе добра и справедливости в жизни.</a:t>
            </a:r>
          </a:p>
        </p:txBody>
      </p:sp>
      <p:pic>
        <p:nvPicPr>
          <p:cNvPr id="20481" name="Picture 1" descr="C:\Users\Аслан\Desktop\images.jpg"/>
          <p:cNvPicPr>
            <a:picLocks noChangeAspect="1" noChangeArrowheads="1"/>
          </p:cNvPicPr>
          <p:nvPr/>
        </p:nvPicPr>
        <p:blipFill>
          <a:blip r:embed="rId2" cstate="print"/>
          <a:srcRect/>
          <a:stretch>
            <a:fillRect/>
          </a:stretch>
        </p:blipFill>
        <p:spPr bwMode="auto">
          <a:xfrm>
            <a:off x="4674658" y="4221088"/>
            <a:ext cx="4469342" cy="26369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1400"/>
            <a:ext cx="8435280" cy="936104"/>
          </a:xfrm>
        </p:spPr>
        <p:txBody>
          <a:bodyPr>
            <a:noAutofit/>
          </a:bodyPr>
          <a:lstStyle/>
          <a:p>
            <a:pPr algn="r"/>
            <a:r>
              <a:rPr lang="ru-RU" sz="2800" b="1" dirty="0" smtClean="0">
                <a:solidFill>
                  <a:srgbClr val="FF0000"/>
                </a:solidFill>
              </a:rPr>
              <a:t>2)Составление и проговаривание алгоритма работы </a:t>
            </a:r>
            <a:r>
              <a:rPr lang="ru-RU" sz="1800" i="1" dirty="0" smtClean="0">
                <a:solidFill>
                  <a:srgbClr val="FF0000"/>
                </a:solidFill>
              </a:rPr>
              <a:t>(синтаксический разбор предложения):</a:t>
            </a:r>
            <a:endParaRPr lang="ru-RU" sz="2800" i="1" dirty="0">
              <a:solidFill>
                <a:srgbClr val="FF0000"/>
              </a:solidFill>
            </a:endParaRPr>
          </a:p>
        </p:txBody>
      </p:sp>
      <p:sp>
        <p:nvSpPr>
          <p:cNvPr id="3" name="Содержимое 2"/>
          <p:cNvSpPr>
            <a:spLocks noGrp="1"/>
          </p:cNvSpPr>
          <p:nvPr>
            <p:ph idx="1"/>
          </p:nvPr>
        </p:nvSpPr>
        <p:spPr>
          <a:xfrm>
            <a:off x="0" y="548680"/>
            <a:ext cx="8686800" cy="5904656"/>
          </a:xfrm>
        </p:spPr>
        <p:txBody>
          <a:bodyPr>
            <a:noAutofit/>
          </a:bodyPr>
          <a:lstStyle/>
          <a:p>
            <a:r>
              <a:rPr lang="ru-RU" sz="1400" b="1" u="sng" dirty="0" smtClean="0">
                <a:solidFill>
                  <a:srgbClr val="0033CC"/>
                </a:solidFill>
              </a:rPr>
              <a:t>1.По цели высказывания это предложение</a:t>
            </a:r>
            <a:endParaRPr lang="ru-RU" sz="1400" u="sng" dirty="0" smtClean="0">
              <a:solidFill>
                <a:srgbClr val="0033CC"/>
              </a:solidFill>
            </a:endParaRPr>
          </a:p>
          <a:p>
            <a:r>
              <a:rPr lang="ru-RU" sz="1400" dirty="0" smtClean="0">
                <a:solidFill>
                  <a:srgbClr val="0033CC"/>
                </a:solidFill>
              </a:rPr>
              <a:t>- </a:t>
            </a:r>
            <a:r>
              <a:rPr lang="ru-RU" sz="1400" i="1" dirty="0" smtClean="0">
                <a:solidFill>
                  <a:srgbClr val="0033CC"/>
                </a:solidFill>
              </a:rPr>
              <a:t>повествовательное</a:t>
            </a:r>
            <a:r>
              <a:rPr lang="ru-RU" sz="1400" dirty="0" smtClean="0">
                <a:solidFill>
                  <a:srgbClr val="0033CC"/>
                </a:solidFill>
              </a:rPr>
              <a:t>, т.к. содержит повествование, сообщение;</a:t>
            </a:r>
          </a:p>
          <a:p>
            <a:r>
              <a:rPr lang="ru-RU" sz="1400" b="1" u="sng" dirty="0" smtClean="0">
                <a:solidFill>
                  <a:srgbClr val="0033CC"/>
                </a:solidFill>
              </a:rPr>
              <a:t>2. По эмоциональной окраске, интонации это предложение</a:t>
            </a:r>
            <a:endParaRPr lang="ru-RU" sz="1400" u="sng" dirty="0" smtClean="0">
              <a:solidFill>
                <a:srgbClr val="0033CC"/>
              </a:solidFill>
            </a:endParaRPr>
          </a:p>
          <a:p>
            <a:r>
              <a:rPr lang="ru-RU" sz="1400" dirty="0" smtClean="0">
                <a:solidFill>
                  <a:srgbClr val="0033CC"/>
                </a:solidFill>
              </a:rPr>
              <a:t>- </a:t>
            </a:r>
            <a:r>
              <a:rPr lang="ru-RU" sz="1400" i="1" dirty="0" smtClean="0">
                <a:solidFill>
                  <a:srgbClr val="0033CC"/>
                </a:solidFill>
              </a:rPr>
              <a:t>восклицательное,</a:t>
            </a:r>
            <a:r>
              <a:rPr lang="ru-RU" sz="1400" dirty="0" smtClean="0">
                <a:solidFill>
                  <a:srgbClr val="0033CC"/>
                </a:solidFill>
              </a:rPr>
              <a:t> т.к. произносится с особым чувством, с повышенной интонацией;</a:t>
            </a:r>
          </a:p>
          <a:p>
            <a:r>
              <a:rPr lang="ru-RU" sz="1400" b="1" u="sng" dirty="0" smtClean="0">
                <a:solidFill>
                  <a:srgbClr val="0033CC"/>
                </a:solidFill>
              </a:rPr>
              <a:t>3. Нахожу грамматическую основу, главные члены предложения.</a:t>
            </a:r>
            <a:endParaRPr lang="ru-RU" sz="1400" u="sng" dirty="0" smtClean="0">
              <a:solidFill>
                <a:srgbClr val="0033CC"/>
              </a:solidFill>
            </a:endParaRPr>
          </a:p>
          <a:p>
            <a:r>
              <a:rPr lang="ru-RU" sz="1400" dirty="0" smtClean="0">
                <a:solidFill>
                  <a:srgbClr val="0033CC"/>
                </a:solidFill>
              </a:rPr>
              <a:t>- </a:t>
            </a:r>
            <a:r>
              <a:rPr lang="ru-RU" sz="1400" i="1" dirty="0" smtClean="0">
                <a:solidFill>
                  <a:srgbClr val="0033CC"/>
                </a:solidFill>
              </a:rPr>
              <a:t>Кто? Что?</a:t>
            </a:r>
            <a:r>
              <a:rPr lang="ru-RU" sz="1400" dirty="0" smtClean="0">
                <a:solidFill>
                  <a:srgbClr val="0033CC"/>
                </a:solidFill>
              </a:rPr>
              <a:t> - …это подлежащее, подчёркиваю одной чертой, выражено именем существительным, местоимением.</a:t>
            </a:r>
          </a:p>
          <a:p>
            <a:r>
              <a:rPr lang="ru-RU" sz="1400" dirty="0" smtClean="0">
                <a:solidFill>
                  <a:srgbClr val="0033CC"/>
                </a:solidFill>
              </a:rPr>
              <a:t>- </a:t>
            </a:r>
            <a:r>
              <a:rPr lang="ru-RU" sz="1400" i="1" dirty="0" smtClean="0">
                <a:solidFill>
                  <a:srgbClr val="0033CC"/>
                </a:solidFill>
              </a:rPr>
              <a:t>Что делает?</a:t>
            </a:r>
            <a:r>
              <a:rPr lang="ru-RU" sz="1400" dirty="0" smtClean="0">
                <a:solidFill>
                  <a:srgbClr val="0033CC"/>
                </a:solidFill>
              </a:rPr>
              <a:t> - …это сказуемое, подчёркиваю двумя чертами, выражено глаголом (именем существительным).</a:t>
            </a:r>
          </a:p>
          <a:p>
            <a:r>
              <a:rPr lang="ru-RU" sz="1400" b="1" u="sng" dirty="0" smtClean="0">
                <a:solidFill>
                  <a:srgbClr val="0033CC"/>
                </a:solidFill>
              </a:rPr>
              <a:t>4. По количеству грамматических основ это предложение</a:t>
            </a:r>
            <a:endParaRPr lang="ru-RU" sz="1400" u="sng" dirty="0" smtClean="0">
              <a:solidFill>
                <a:srgbClr val="0033CC"/>
              </a:solidFill>
            </a:endParaRPr>
          </a:p>
          <a:p>
            <a:r>
              <a:rPr lang="ru-RU" sz="1400" dirty="0" smtClean="0">
                <a:solidFill>
                  <a:srgbClr val="0033CC"/>
                </a:solidFill>
              </a:rPr>
              <a:t>- </a:t>
            </a:r>
            <a:r>
              <a:rPr lang="ru-RU" sz="1400" i="1" dirty="0" smtClean="0">
                <a:solidFill>
                  <a:srgbClr val="0033CC"/>
                </a:solidFill>
              </a:rPr>
              <a:t>простое,</a:t>
            </a:r>
            <a:r>
              <a:rPr lang="ru-RU" sz="1400" dirty="0" smtClean="0">
                <a:solidFill>
                  <a:srgbClr val="0033CC"/>
                </a:solidFill>
              </a:rPr>
              <a:t> т.к. одна грамматическая основа;</a:t>
            </a:r>
          </a:p>
          <a:p>
            <a:r>
              <a:rPr lang="ru-RU" sz="1400" b="1" u="sng" dirty="0" smtClean="0">
                <a:solidFill>
                  <a:srgbClr val="0033CC"/>
                </a:solidFill>
              </a:rPr>
              <a:t>5. По составу грамматической основы это предложение</a:t>
            </a:r>
            <a:endParaRPr lang="ru-RU" sz="1400" u="sng" dirty="0" smtClean="0">
              <a:solidFill>
                <a:srgbClr val="0033CC"/>
              </a:solidFill>
            </a:endParaRPr>
          </a:p>
          <a:p>
            <a:r>
              <a:rPr lang="ru-RU" sz="1400" i="1" dirty="0" smtClean="0">
                <a:solidFill>
                  <a:srgbClr val="0033CC"/>
                </a:solidFill>
              </a:rPr>
              <a:t>- двусоставное</a:t>
            </a:r>
            <a:r>
              <a:rPr lang="ru-RU" sz="1400" dirty="0" smtClean="0">
                <a:solidFill>
                  <a:srgbClr val="0033CC"/>
                </a:solidFill>
              </a:rPr>
              <a:t>, т.к. есть подлежащее и сказуемое;</a:t>
            </a:r>
          </a:p>
          <a:p>
            <a:r>
              <a:rPr lang="ru-RU" sz="1400" b="1" u="sng" dirty="0" smtClean="0">
                <a:solidFill>
                  <a:srgbClr val="0033CC"/>
                </a:solidFill>
              </a:rPr>
              <a:t>6. По наличию второстепенных членов это предложение</a:t>
            </a:r>
            <a:endParaRPr lang="ru-RU" sz="1400" u="sng" dirty="0" smtClean="0">
              <a:solidFill>
                <a:srgbClr val="0033CC"/>
              </a:solidFill>
            </a:endParaRPr>
          </a:p>
          <a:p>
            <a:r>
              <a:rPr lang="ru-RU" sz="1400" dirty="0" smtClean="0">
                <a:solidFill>
                  <a:srgbClr val="0033CC"/>
                </a:solidFill>
              </a:rPr>
              <a:t>- </a:t>
            </a:r>
            <a:r>
              <a:rPr lang="ru-RU" sz="1400" i="1" dirty="0" smtClean="0">
                <a:solidFill>
                  <a:srgbClr val="0033CC"/>
                </a:solidFill>
              </a:rPr>
              <a:t>распространённое,</a:t>
            </a:r>
            <a:r>
              <a:rPr lang="ru-RU" sz="1400" dirty="0" smtClean="0">
                <a:solidFill>
                  <a:srgbClr val="0033CC"/>
                </a:solidFill>
              </a:rPr>
              <a:t> т.к. есть второстепенные члены предложения;</a:t>
            </a:r>
          </a:p>
          <a:p>
            <a:r>
              <a:rPr lang="ru-RU" sz="1400" b="1" u="sng" dirty="0" smtClean="0">
                <a:solidFill>
                  <a:srgbClr val="0033CC"/>
                </a:solidFill>
              </a:rPr>
              <a:t>7. Это предложение</a:t>
            </a:r>
            <a:endParaRPr lang="ru-RU" sz="1400" u="sng" dirty="0" smtClean="0">
              <a:solidFill>
                <a:srgbClr val="0033CC"/>
              </a:solidFill>
            </a:endParaRPr>
          </a:p>
          <a:p>
            <a:r>
              <a:rPr lang="ru-RU" sz="1400" i="1" dirty="0" smtClean="0">
                <a:solidFill>
                  <a:srgbClr val="0033CC"/>
                </a:solidFill>
              </a:rPr>
              <a:t>- осложнено</a:t>
            </a:r>
            <a:r>
              <a:rPr lang="ru-RU" sz="1400" dirty="0" smtClean="0">
                <a:solidFill>
                  <a:srgbClr val="0033CC"/>
                </a:solidFill>
              </a:rPr>
              <a:t>, т.к. есть однородные члены предложения, обращения и т.д.</a:t>
            </a:r>
          </a:p>
          <a:p>
            <a:r>
              <a:rPr lang="ru-RU" sz="1400" b="1" u="sng" dirty="0" smtClean="0">
                <a:solidFill>
                  <a:srgbClr val="0033CC"/>
                </a:solidFill>
              </a:rPr>
              <a:t>8. Выписываю словосочетания.</a:t>
            </a:r>
            <a:endParaRPr lang="ru-RU" sz="1400" u="sng" dirty="0" smtClean="0">
              <a:solidFill>
                <a:srgbClr val="0033CC"/>
              </a:solidFill>
            </a:endParaRPr>
          </a:p>
          <a:p>
            <a:r>
              <a:rPr lang="ru-RU" sz="1400" dirty="0" smtClean="0">
                <a:solidFill>
                  <a:srgbClr val="0033CC"/>
                </a:solidFill>
              </a:rPr>
              <a:t>- задаю вопрос от подлежащего;</a:t>
            </a:r>
          </a:p>
          <a:p>
            <a:r>
              <a:rPr lang="ru-RU" sz="1400" b="1" dirty="0" smtClean="0">
                <a:solidFill>
                  <a:srgbClr val="0033CC"/>
                </a:solidFill>
              </a:rPr>
              <a:t>Определение </a:t>
            </a:r>
            <a:r>
              <a:rPr lang="ru-RU" sz="1400" dirty="0" smtClean="0">
                <a:solidFill>
                  <a:srgbClr val="0033CC"/>
                </a:solidFill>
              </a:rPr>
              <a:t>отвечает на вопросы: КАКОЙ? КАКАЯ? КАКОЕ? КАКИЕ? ЧЕЙ? ЧЬЯ? ЧЬЁ? ЧЬИ? (подчёркиваю волнистой линией).</a:t>
            </a:r>
          </a:p>
          <a:p>
            <a:r>
              <a:rPr lang="ru-RU" sz="1400" b="1" u="sng" dirty="0" smtClean="0">
                <a:solidFill>
                  <a:srgbClr val="0033CC"/>
                </a:solidFill>
              </a:rPr>
              <a:t>9. Черчу схему предложения.</a:t>
            </a:r>
            <a:endParaRPr lang="ru-RU" sz="1400" u="sng" dirty="0" smtClean="0">
              <a:solidFill>
                <a:srgbClr val="0033CC"/>
              </a:solidFill>
            </a:endParaRPr>
          </a:p>
          <a:p>
            <a:endParaRPr lang="ru-RU" sz="1000" dirty="0">
              <a:solidFill>
                <a:srgbClr val="0033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0"/>
            <a:ext cx="8229600" cy="764704"/>
          </a:xfrm>
        </p:spPr>
        <p:txBody>
          <a:bodyPr>
            <a:normAutofit/>
          </a:bodyPr>
          <a:lstStyle/>
          <a:p>
            <a:r>
              <a:rPr lang="ru-RU" dirty="0" smtClean="0">
                <a:solidFill>
                  <a:srgbClr val="FF33CC"/>
                </a:solidFill>
              </a:rPr>
              <a:t>Работа с понятиями</a:t>
            </a:r>
            <a:endParaRPr lang="ru-RU" dirty="0">
              <a:solidFill>
                <a:srgbClr val="FF33CC"/>
              </a:solidFill>
            </a:endParaRPr>
          </a:p>
        </p:txBody>
      </p:sp>
      <p:sp>
        <p:nvSpPr>
          <p:cNvPr id="11" name="Текст 10"/>
          <p:cNvSpPr>
            <a:spLocks noGrp="1"/>
          </p:cNvSpPr>
          <p:nvPr>
            <p:ph type="body" idx="1"/>
          </p:nvPr>
        </p:nvSpPr>
        <p:spPr>
          <a:xfrm>
            <a:off x="457200" y="692697"/>
            <a:ext cx="4040188" cy="1584176"/>
          </a:xfrm>
        </p:spPr>
        <p:txBody>
          <a:bodyPr>
            <a:noAutofit/>
          </a:bodyPr>
          <a:lstStyle/>
          <a:p>
            <a:endParaRPr lang="ru-RU" sz="2000" dirty="0" smtClean="0"/>
          </a:p>
          <a:p>
            <a:endParaRPr lang="ru-RU" sz="2000" dirty="0" smtClean="0"/>
          </a:p>
          <a:p>
            <a:endParaRPr lang="ru-RU" sz="2000" dirty="0" smtClean="0"/>
          </a:p>
          <a:p>
            <a:r>
              <a:rPr lang="ru-RU" sz="1800" dirty="0" smtClean="0">
                <a:solidFill>
                  <a:srgbClr val="FF0000"/>
                </a:solidFill>
              </a:rPr>
              <a:t>Вам знакомо животное, изображенное на рисунках? Это одно животное или разные?</a:t>
            </a:r>
          </a:p>
          <a:p>
            <a:r>
              <a:rPr lang="ru-RU" sz="1800" dirty="0" smtClean="0">
                <a:solidFill>
                  <a:srgbClr val="FF0000"/>
                </a:solidFill>
              </a:rPr>
              <a:t>Что вы можете сказать о нем (них) ?</a:t>
            </a:r>
          </a:p>
          <a:p>
            <a:endParaRPr lang="ru-RU" sz="2000" dirty="0"/>
          </a:p>
        </p:txBody>
      </p:sp>
      <p:pic>
        <p:nvPicPr>
          <p:cNvPr id="3077" name="Picture 5" descr="C:\Users\Аслан\Desktop\загруженное (1).jpg"/>
          <p:cNvPicPr>
            <a:picLocks noGrp="1" noChangeAspect="1" noChangeArrowheads="1"/>
          </p:cNvPicPr>
          <p:nvPr>
            <p:ph sz="half" idx="2"/>
          </p:nvPr>
        </p:nvPicPr>
        <p:blipFill>
          <a:blip r:embed="rId2" cstate="print"/>
          <a:stretch>
            <a:fillRect/>
          </a:stretch>
        </p:blipFill>
        <p:spPr bwMode="auto">
          <a:xfrm>
            <a:off x="5220072" y="4357694"/>
            <a:ext cx="3769250" cy="2204309"/>
          </a:xfrm>
          <a:prstGeom prst="rect">
            <a:avLst/>
          </a:prstGeom>
          <a:noFill/>
        </p:spPr>
      </p:pic>
      <p:sp>
        <p:nvSpPr>
          <p:cNvPr id="12" name="Текст 11"/>
          <p:cNvSpPr>
            <a:spLocks noGrp="1"/>
          </p:cNvSpPr>
          <p:nvPr>
            <p:ph type="body" sz="quarter" idx="3"/>
          </p:nvPr>
        </p:nvSpPr>
        <p:spPr>
          <a:xfrm>
            <a:off x="6000760" y="1142984"/>
            <a:ext cx="2928958" cy="1000132"/>
          </a:xfrm>
        </p:spPr>
        <p:txBody>
          <a:bodyPr>
            <a:noAutofit/>
          </a:bodyPr>
          <a:lstStyle/>
          <a:p>
            <a:pPr algn="ctr"/>
            <a:r>
              <a:rPr lang="ru-RU" sz="1800" dirty="0" smtClean="0"/>
              <a:t> </a:t>
            </a:r>
            <a:endParaRPr lang="ru-RU" sz="1800" dirty="0">
              <a:solidFill>
                <a:srgbClr val="FFC000"/>
              </a:solidFill>
            </a:endParaRPr>
          </a:p>
        </p:txBody>
      </p:sp>
      <p:pic>
        <p:nvPicPr>
          <p:cNvPr id="3075" name="Picture 3" descr="C:\Users\Аслан\Desktop\images.jpg"/>
          <p:cNvPicPr>
            <a:picLocks noChangeAspect="1" noChangeArrowheads="1"/>
          </p:cNvPicPr>
          <p:nvPr/>
        </p:nvPicPr>
        <p:blipFill>
          <a:blip r:embed="rId3" cstate="print"/>
          <a:srcRect l="5227" r="5923" b="10511"/>
          <a:stretch>
            <a:fillRect/>
          </a:stretch>
        </p:blipFill>
        <p:spPr bwMode="auto">
          <a:xfrm>
            <a:off x="269943" y="2132856"/>
            <a:ext cx="3516239" cy="1785777"/>
          </a:xfrm>
          <a:prstGeom prst="rect">
            <a:avLst/>
          </a:prstGeom>
          <a:noFill/>
        </p:spPr>
      </p:pic>
      <p:pic>
        <p:nvPicPr>
          <p:cNvPr id="3076" name="Picture 4" descr="C:\Users\Аслан\Desktop\загруженное.jpg"/>
          <p:cNvPicPr>
            <a:picLocks noChangeAspect="1" noChangeArrowheads="1"/>
          </p:cNvPicPr>
          <p:nvPr/>
        </p:nvPicPr>
        <p:blipFill>
          <a:blip r:embed="rId4" cstate="print"/>
          <a:srcRect t="3472" b="9722"/>
          <a:stretch>
            <a:fillRect/>
          </a:stretch>
        </p:blipFill>
        <p:spPr bwMode="auto">
          <a:xfrm>
            <a:off x="251520" y="3933056"/>
            <a:ext cx="3528392" cy="2637169"/>
          </a:xfrm>
          <a:prstGeom prst="rect">
            <a:avLst/>
          </a:prstGeom>
          <a:noFill/>
        </p:spPr>
      </p:pic>
      <p:pic>
        <p:nvPicPr>
          <p:cNvPr id="3079" name="Picture 7" descr="C:\Users\Аслан\Desktop\images (3).jpg"/>
          <p:cNvPicPr>
            <a:picLocks noChangeAspect="1" noChangeArrowheads="1"/>
          </p:cNvPicPr>
          <p:nvPr/>
        </p:nvPicPr>
        <p:blipFill>
          <a:blip r:embed="rId5" cstate="print"/>
          <a:srcRect/>
          <a:stretch>
            <a:fillRect/>
          </a:stretch>
        </p:blipFill>
        <p:spPr bwMode="auto">
          <a:xfrm>
            <a:off x="5149563" y="1844824"/>
            <a:ext cx="3767197" cy="2433861"/>
          </a:xfrm>
          <a:prstGeom prst="rect">
            <a:avLst/>
          </a:prstGeom>
          <a:noFill/>
        </p:spPr>
      </p:pic>
      <p:sp>
        <p:nvSpPr>
          <p:cNvPr id="16" name="Прямоугольник 15"/>
          <p:cNvSpPr/>
          <p:nvPr/>
        </p:nvSpPr>
        <p:spPr>
          <a:xfrm>
            <a:off x="4429124" y="692696"/>
            <a:ext cx="4357718" cy="923330"/>
          </a:xfrm>
          <a:prstGeom prst="rect">
            <a:avLst/>
          </a:prstGeom>
        </p:spPr>
        <p:txBody>
          <a:bodyPr wrap="square">
            <a:spAutoFit/>
          </a:bodyPr>
          <a:lstStyle/>
          <a:p>
            <a:pPr algn="ctr"/>
            <a:r>
              <a:rPr lang="ru-RU" dirty="0" smtClean="0">
                <a:solidFill>
                  <a:srgbClr val="0000FF"/>
                </a:solidFill>
              </a:rPr>
              <a:t>А теперь рассмотрите рисунки справа. Что общего между всеми изображениями?  </a:t>
            </a:r>
          </a:p>
          <a:p>
            <a:pPr algn="ctr"/>
            <a:r>
              <a:rPr lang="ru-RU" b="1" i="1" dirty="0" smtClean="0">
                <a:solidFill>
                  <a:srgbClr val="0000FF"/>
                </a:solidFill>
              </a:rPr>
              <a:t>Сделайте выводы.</a:t>
            </a:r>
            <a:endParaRPr lang="ru-RU" b="1" i="1"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idx="1"/>
          </p:nvPr>
        </p:nvSpPr>
        <p:spPr>
          <a:xfrm>
            <a:off x="457200" y="836712"/>
            <a:ext cx="4040188" cy="1092091"/>
          </a:xfrm>
        </p:spPr>
        <p:txBody>
          <a:bodyPr>
            <a:noAutofit/>
          </a:bodyPr>
          <a:lstStyle/>
          <a:p>
            <a:r>
              <a:rPr lang="ru-RU" sz="2000" dirty="0" smtClean="0"/>
              <a:t>Хамелеон-пресмыкающееся</a:t>
            </a:r>
            <a:r>
              <a:rPr lang="ru-RU" sz="2000" dirty="0" smtClean="0"/>
              <a:t>,</a:t>
            </a:r>
            <a:r>
              <a:rPr lang="ru-RU" sz="2000" dirty="0" smtClean="0">
                <a:solidFill>
                  <a:srgbClr val="FF0000"/>
                </a:solidFill>
              </a:rPr>
              <a:t> меняющее окраску </a:t>
            </a:r>
            <a:r>
              <a:rPr lang="ru-RU" sz="2000" dirty="0" smtClean="0"/>
              <a:t>в зависимости от обстановки.</a:t>
            </a:r>
            <a:endParaRPr lang="ru-RU" sz="2000" dirty="0"/>
          </a:p>
        </p:txBody>
      </p:sp>
      <p:pic>
        <p:nvPicPr>
          <p:cNvPr id="3077" name="Picture 5" descr="C:\Users\Аслан\Desktop\загруженное (1).jpg"/>
          <p:cNvPicPr>
            <a:picLocks noGrp="1" noChangeAspect="1" noChangeArrowheads="1"/>
          </p:cNvPicPr>
          <p:nvPr>
            <p:ph sz="half" idx="2"/>
          </p:nvPr>
        </p:nvPicPr>
        <p:blipFill>
          <a:blip r:embed="rId2" cstate="print"/>
          <a:stretch>
            <a:fillRect/>
          </a:stretch>
        </p:blipFill>
        <p:spPr bwMode="auto">
          <a:xfrm>
            <a:off x="5929322" y="4429132"/>
            <a:ext cx="3060000" cy="2010537"/>
          </a:xfrm>
          <a:prstGeom prst="rect">
            <a:avLst/>
          </a:prstGeom>
          <a:noFill/>
        </p:spPr>
      </p:pic>
      <p:sp>
        <p:nvSpPr>
          <p:cNvPr id="12" name="Текст 11"/>
          <p:cNvSpPr>
            <a:spLocks noGrp="1"/>
          </p:cNvSpPr>
          <p:nvPr>
            <p:ph type="body" sz="quarter" idx="3"/>
          </p:nvPr>
        </p:nvSpPr>
        <p:spPr>
          <a:xfrm>
            <a:off x="4929190" y="642918"/>
            <a:ext cx="4000528" cy="1357322"/>
          </a:xfrm>
        </p:spPr>
        <p:txBody>
          <a:bodyPr>
            <a:noAutofit/>
          </a:bodyPr>
          <a:lstStyle/>
          <a:p>
            <a:pPr algn="ctr"/>
            <a:r>
              <a:rPr lang="ru-RU" sz="1800" dirty="0" smtClean="0"/>
              <a:t>Хамелеоном называют человека – лицемера, притворщика, человека конформного типа, т.е., как и хамелеон приспосабливающегося к любой обстановке. </a:t>
            </a:r>
            <a:endParaRPr lang="ru-RU" sz="1800" dirty="0">
              <a:solidFill>
                <a:srgbClr val="FFC000"/>
              </a:solidFill>
            </a:endParaRPr>
          </a:p>
        </p:txBody>
      </p:sp>
      <p:sp>
        <p:nvSpPr>
          <p:cNvPr id="13" name="Содержимое 12"/>
          <p:cNvSpPr>
            <a:spLocks noGrp="1"/>
          </p:cNvSpPr>
          <p:nvPr>
            <p:ph sz="quarter" idx="4"/>
          </p:nvPr>
        </p:nvSpPr>
        <p:spPr>
          <a:xfrm>
            <a:off x="4645025" y="4071942"/>
            <a:ext cx="1712925" cy="2054220"/>
          </a:xfrm>
        </p:spPr>
        <p:txBody>
          <a:bodyPr/>
          <a:lstStyle/>
          <a:p>
            <a:endParaRPr lang="ru-RU" dirty="0"/>
          </a:p>
        </p:txBody>
      </p:sp>
      <p:pic>
        <p:nvPicPr>
          <p:cNvPr id="3075" name="Picture 3" descr="C:\Users\Аслан\Desktop\images.jpg"/>
          <p:cNvPicPr>
            <a:picLocks noChangeAspect="1" noChangeArrowheads="1"/>
          </p:cNvPicPr>
          <p:nvPr/>
        </p:nvPicPr>
        <p:blipFill>
          <a:blip r:embed="rId3" cstate="print"/>
          <a:srcRect l="5227" r="5923" b="10511"/>
          <a:stretch>
            <a:fillRect/>
          </a:stretch>
        </p:blipFill>
        <p:spPr bwMode="auto">
          <a:xfrm>
            <a:off x="571472" y="2285992"/>
            <a:ext cx="2412000" cy="1632641"/>
          </a:xfrm>
          <a:prstGeom prst="rect">
            <a:avLst/>
          </a:prstGeom>
          <a:noFill/>
        </p:spPr>
      </p:pic>
      <p:pic>
        <p:nvPicPr>
          <p:cNvPr id="3076" name="Picture 4" descr="C:\Users\Аслан\Desktop\загруженное.jpg"/>
          <p:cNvPicPr>
            <a:picLocks noChangeAspect="1" noChangeArrowheads="1"/>
          </p:cNvPicPr>
          <p:nvPr/>
        </p:nvPicPr>
        <p:blipFill>
          <a:blip r:embed="rId4" cstate="print"/>
          <a:srcRect t="3472" b="9722"/>
          <a:stretch>
            <a:fillRect/>
          </a:stretch>
        </p:blipFill>
        <p:spPr bwMode="auto">
          <a:xfrm>
            <a:off x="571472" y="4000504"/>
            <a:ext cx="2412000" cy="2093763"/>
          </a:xfrm>
          <a:prstGeom prst="rect">
            <a:avLst/>
          </a:prstGeom>
          <a:noFill/>
        </p:spPr>
      </p:pic>
      <p:pic>
        <p:nvPicPr>
          <p:cNvPr id="3078" name="Picture 6" descr="C:\Users\Аслан\Desktop\images (2).jpg"/>
          <p:cNvPicPr>
            <a:picLocks noChangeAspect="1" noChangeArrowheads="1"/>
          </p:cNvPicPr>
          <p:nvPr/>
        </p:nvPicPr>
        <p:blipFill>
          <a:blip r:embed="rId5" cstate="print"/>
          <a:srcRect/>
          <a:stretch>
            <a:fillRect/>
          </a:stretch>
        </p:blipFill>
        <p:spPr bwMode="auto">
          <a:xfrm>
            <a:off x="2987824" y="3071810"/>
            <a:ext cx="2963978" cy="2110538"/>
          </a:xfrm>
          <a:prstGeom prst="rect">
            <a:avLst/>
          </a:prstGeom>
          <a:noFill/>
          <a:ln w="57150">
            <a:solidFill>
              <a:srgbClr val="FF0000"/>
            </a:solidFill>
            <a:prstDash val="lgDash"/>
          </a:ln>
        </p:spPr>
      </p:pic>
      <p:pic>
        <p:nvPicPr>
          <p:cNvPr id="3079" name="Picture 7" descr="C:\Users\Аслан\Desktop\images (3).jpg"/>
          <p:cNvPicPr>
            <a:picLocks noChangeAspect="1" noChangeArrowheads="1"/>
          </p:cNvPicPr>
          <p:nvPr/>
        </p:nvPicPr>
        <p:blipFill>
          <a:blip r:embed="rId6" cstate="print"/>
          <a:srcRect/>
          <a:stretch>
            <a:fillRect/>
          </a:stretch>
        </p:blipFill>
        <p:spPr bwMode="auto">
          <a:xfrm>
            <a:off x="6000760" y="2214552"/>
            <a:ext cx="2916000" cy="2064133"/>
          </a:xfrm>
          <a:prstGeom prst="rect">
            <a:avLst/>
          </a:prstGeom>
          <a:noFill/>
        </p:spPr>
      </p:pic>
      <p:sp>
        <p:nvSpPr>
          <p:cNvPr id="2049" name="Rectangle 1"/>
          <p:cNvSpPr>
            <a:spLocks noChangeArrowheads="1"/>
          </p:cNvSpPr>
          <p:nvPr/>
        </p:nvSpPr>
        <p:spPr bwMode="auto">
          <a:xfrm>
            <a:off x="323528" y="188640"/>
            <a:ext cx="475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ja-JP" sz="2000" b="1" i="0" u="none" strike="noStrike" cap="none" normalizeH="0" baseline="0" dirty="0" smtClean="0">
                <a:ln>
                  <a:noFill/>
                </a:ln>
                <a:solidFill>
                  <a:srgbClr val="0000CC"/>
                </a:solidFill>
                <a:effectLst/>
                <a:latin typeface="Arial" pitchFamily="34" charset="0"/>
                <a:ea typeface="MS Mincho" pitchFamily="49" charset="-128"/>
                <a:cs typeface="Arial" pitchFamily="34" charset="0"/>
              </a:rPr>
              <a:t>КИА </a:t>
            </a:r>
            <a:r>
              <a:rPr kumimoji="0" lang="ru-RU" altLang="ja-JP" sz="1600" b="1" i="0" u="none" strike="noStrike" cap="none" normalizeH="0" baseline="0" dirty="0" smtClean="0">
                <a:ln>
                  <a:noFill/>
                </a:ln>
                <a:solidFill>
                  <a:srgbClr val="0000CC"/>
                </a:solidFill>
                <a:effectLst/>
                <a:latin typeface="Arial" pitchFamily="34" charset="0"/>
                <a:ea typeface="MS Mincho" pitchFamily="49" charset="-128"/>
                <a:cs typeface="Arial" pitchFamily="34" charset="0"/>
              </a:rPr>
              <a:t>(культурно-исторический аналог)</a:t>
            </a:r>
            <a:endParaRPr kumimoji="0" lang="ru-RU" altLang="ja-JP" sz="32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2" y="188640"/>
          <a:ext cx="8856985" cy="6588216"/>
        </p:xfrm>
        <a:graphic>
          <a:graphicData uri="http://schemas.openxmlformats.org/drawingml/2006/table">
            <a:tbl>
              <a:tblPr/>
              <a:tblGrid>
                <a:gridCol w="1008112"/>
                <a:gridCol w="1584176"/>
                <a:gridCol w="3096344"/>
                <a:gridCol w="1772602"/>
                <a:gridCol w="1395751"/>
              </a:tblGrid>
              <a:tr h="3960440">
                <a:tc rowSpan="2">
                  <a:txBody>
                    <a:bodyPr/>
                    <a:lstStyle/>
                    <a:p>
                      <a:pPr algn="ctr">
                        <a:lnSpc>
                          <a:spcPct val="115000"/>
                        </a:lnSpc>
                        <a:spcAft>
                          <a:spcPts val="0"/>
                        </a:spcAft>
                      </a:pPr>
                      <a:endParaRPr lang="ru-RU" sz="600" dirty="0">
                        <a:latin typeface="Calibri"/>
                        <a:ea typeface="Times New Roman"/>
                        <a:cs typeface="Times New Roman"/>
                      </a:endParaRPr>
                    </a:p>
                    <a:p>
                      <a:pPr algn="ctr">
                        <a:lnSpc>
                          <a:spcPct val="115000"/>
                        </a:lnSpc>
                        <a:spcAft>
                          <a:spcPts val="0"/>
                        </a:spcAft>
                      </a:pPr>
                      <a:r>
                        <a:rPr lang="ru-RU" sz="2800" b="1" dirty="0">
                          <a:solidFill>
                            <a:srgbClr val="C00000"/>
                          </a:solidFill>
                          <a:latin typeface="Times New Roman"/>
                          <a:ea typeface="Times New Roman"/>
                          <a:cs typeface="Times New Roman"/>
                        </a:rPr>
                        <a:t>ПСИХОЛОГО-ПЕДАГОГИЧЕСКАЯ</a:t>
                      </a:r>
                      <a:endParaRPr lang="ru-RU" sz="2400" b="1" dirty="0">
                        <a:solidFill>
                          <a:srgbClr val="C00000"/>
                        </a:solidFill>
                        <a:latin typeface="Calibri"/>
                        <a:ea typeface="Times New Roman"/>
                        <a:cs typeface="Times New Roman"/>
                      </a:endParaRPr>
                    </a:p>
                  </a:txBody>
                  <a:tcPr marL="40158" marR="4015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tabLst>
                          <a:tab pos="142240" algn="l"/>
                          <a:tab pos="456565" algn="l"/>
                        </a:tabLst>
                      </a:pPr>
                      <a:r>
                        <a:rPr lang="ru-RU" sz="1600" b="1" dirty="0">
                          <a:latin typeface="Times New Roman"/>
                          <a:ea typeface="Times New Roman"/>
                          <a:cs typeface="Times New Roman"/>
                        </a:rPr>
                        <a:t>4. Учет  и развитие мотивации и психофизиологической сферы учащихся</a:t>
                      </a:r>
                      <a:endParaRPr lang="ru-RU" sz="12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1200" dirty="0">
                          <a:latin typeface="Times New Roman"/>
                          <a:ea typeface="Times New Roman"/>
                          <a:cs typeface="Times New Roman"/>
                        </a:rPr>
                        <a:t>1) Учитель применяет  разные приемы мотивации учащихся - на результат и  на деятельность, учитывает уровень </a:t>
                      </a:r>
                      <a:r>
                        <a:rPr lang="ru-RU" sz="1200" dirty="0" err="1">
                          <a:latin typeface="Times New Roman"/>
                          <a:ea typeface="Times New Roman"/>
                          <a:cs typeface="Times New Roman"/>
                        </a:rPr>
                        <a:t>сформированности</a:t>
                      </a:r>
                      <a:r>
                        <a:rPr lang="ru-RU" sz="1200" dirty="0">
                          <a:latin typeface="Times New Roman"/>
                          <a:ea typeface="Times New Roman"/>
                          <a:cs typeface="Times New Roman"/>
                        </a:rPr>
                        <a:t> </a:t>
                      </a:r>
                      <a:r>
                        <a:rPr lang="ru-RU" sz="1200" dirty="0" err="1">
                          <a:latin typeface="Times New Roman"/>
                          <a:ea typeface="Times New Roman"/>
                          <a:cs typeface="Times New Roman"/>
                        </a:rPr>
                        <a:t>мотивационно-потребностной</a:t>
                      </a:r>
                      <a:r>
                        <a:rPr lang="ru-RU" sz="1200" dirty="0">
                          <a:latin typeface="Times New Roman"/>
                          <a:ea typeface="Times New Roman"/>
                          <a:cs typeface="Times New Roman"/>
                        </a:rPr>
                        <a:t> и эмоционально-волевой сферы учащихся для отбора социальных, познавательных, эмоциональных или волевых приемов мотивации.</a:t>
                      </a:r>
                      <a:endParaRPr lang="ru-RU" sz="11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2) Учитель использует данные о векторе интересов учащихся,  «профиль» класса  на этапе мотивации учащихся.</a:t>
                      </a:r>
                      <a:endParaRPr lang="ru-RU" sz="11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3) Учитель использует на уроке приемы, развивающие психофизиологические внутренние ресурсы ученика память, внимание</a:t>
                      </a:r>
                      <a:endParaRPr lang="ru-RU" sz="11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4) Обучает эффективным приемам запоминания, концентрации внимания.</a:t>
                      </a:r>
                      <a:endParaRPr lang="ru-RU" sz="11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5) У учителя есть банк материалов развивающего характера</a:t>
                      </a:r>
                      <a:endParaRPr lang="ru-RU" sz="11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1) Учитель осознает важность этапа мотивации, использует набор приемов мотивации. </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2) Однако отбор приемов мотивации для конкретного класса или для конкретного ученика производится учителем чаще всего интуитивно, без опоры на педагогической анализ.</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3) Учитель практически не учитывает  в проектировании заданий их дидактический потенциал, обеспечивающий развитие памяти и внимания, учета модальности и ФДП (Функциональность Доминантного Полушария)</a:t>
                      </a:r>
                      <a:endParaRPr lang="ru-RU" sz="10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700" dirty="0">
                          <a:latin typeface="Times New Roman"/>
                          <a:ea typeface="Times New Roman"/>
                          <a:cs typeface="Times New Roman"/>
                        </a:rPr>
                        <a:t>1</a:t>
                      </a:r>
                      <a:r>
                        <a:rPr lang="ru-RU" sz="1400" dirty="0">
                          <a:latin typeface="Times New Roman"/>
                          <a:ea typeface="Times New Roman"/>
                          <a:cs typeface="Times New Roman"/>
                        </a:rPr>
                        <a:t>) Используемые приемы мотивации не  учитывают данные о детях конкретного класса</a:t>
                      </a:r>
                      <a:endParaRPr lang="ru-RU" sz="12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2) Учитель не учитывает уровень развития психофизиологических ресурсов обучающихся</a:t>
                      </a:r>
                      <a:endParaRPr lang="ru-RU" sz="12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88">
                <a:tc vMerge="1">
                  <a:txBody>
                    <a:bodyPr/>
                    <a:lstStyle/>
                    <a:p>
                      <a:endParaRPr lang="ru-RU"/>
                    </a:p>
                  </a:txBody>
                  <a:tcPr/>
                </a:tc>
                <a:tc>
                  <a:txBody>
                    <a:bodyPr/>
                    <a:lstStyle/>
                    <a:p>
                      <a:pPr>
                        <a:lnSpc>
                          <a:spcPct val="115000"/>
                        </a:lnSpc>
                        <a:spcAft>
                          <a:spcPts val="0"/>
                        </a:spcAft>
                      </a:pPr>
                      <a:r>
                        <a:rPr lang="ru-RU" sz="1600" b="1" dirty="0">
                          <a:latin typeface="Times New Roman"/>
                          <a:ea typeface="Times New Roman"/>
                          <a:cs typeface="Times New Roman"/>
                        </a:rPr>
                        <a:t>5.  Обеспечение целевой психолого-педагогической поддержки обучающихся</a:t>
                      </a:r>
                      <a:endParaRPr lang="ru-RU" sz="12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700" dirty="0">
                          <a:latin typeface="Times New Roman"/>
                          <a:ea typeface="Times New Roman"/>
                          <a:cs typeface="Times New Roman"/>
                        </a:rPr>
                        <a:t>1</a:t>
                      </a:r>
                      <a:r>
                        <a:rPr lang="ru-RU" sz="1600" dirty="0">
                          <a:latin typeface="Times New Roman"/>
                          <a:ea typeface="Times New Roman"/>
                          <a:cs typeface="Times New Roman"/>
                        </a:rPr>
                        <a:t>)Учитель использует дифференцированное обучение, в том числе дает </a:t>
                      </a:r>
                      <a:r>
                        <a:rPr lang="ru-RU" sz="1600" dirty="0" err="1">
                          <a:latin typeface="Times New Roman"/>
                          <a:ea typeface="Times New Roman"/>
                          <a:cs typeface="Times New Roman"/>
                        </a:rPr>
                        <a:t>разноуровневые</a:t>
                      </a:r>
                      <a:r>
                        <a:rPr lang="ru-RU" sz="1600" dirty="0">
                          <a:latin typeface="Times New Roman"/>
                          <a:ea typeface="Times New Roman"/>
                          <a:cs typeface="Times New Roman"/>
                        </a:rPr>
                        <a:t> домашние задания.</a:t>
                      </a:r>
                      <a:endParaRPr lang="ru-RU" sz="1400" dirty="0">
                        <a:latin typeface="Calibri"/>
                        <a:ea typeface="Times New Roman"/>
                        <a:cs typeface="Times New Roman"/>
                      </a:endParaRPr>
                    </a:p>
                    <a:p>
                      <a:pPr>
                        <a:lnSpc>
                          <a:spcPct val="115000"/>
                        </a:lnSpc>
                        <a:spcAft>
                          <a:spcPts val="0"/>
                        </a:spcAft>
                      </a:pPr>
                      <a:r>
                        <a:rPr lang="ru-RU" sz="1600" dirty="0">
                          <a:latin typeface="Times New Roman"/>
                          <a:ea typeface="Times New Roman"/>
                          <a:cs typeface="Times New Roman"/>
                        </a:rPr>
                        <a:t>2) Учитель ведет мониторинг учебных достижений учащихся по результатам диагностических и контрольных работ.</a:t>
                      </a:r>
                      <a:endParaRPr lang="ru-RU" sz="14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1</a:t>
                      </a:r>
                      <a:r>
                        <a:rPr lang="ru-RU" sz="1600" dirty="0">
                          <a:latin typeface="Times New Roman"/>
                          <a:ea typeface="Times New Roman"/>
                          <a:cs typeface="Times New Roman"/>
                        </a:rPr>
                        <a:t>) Учитель осуществляет ситуативную индивидуальную помощь отдельным учащимся</a:t>
                      </a:r>
                      <a:endParaRPr lang="ru-RU" sz="8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700" dirty="0">
                          <a:latin typeface="Times New Roman"/>
                          <a:ea typeface="Times New Roman"/>
                          <a:cs typeface="Times New Roman"/>
                        </a:rPr>
                        <a:t>1</a:t>
                      </a:r>
                      <a:r>
                        <a:rPr lang="ru-RU" sz="1600" dirty="0">
                          <a:latin typeface="Times New Roman"/>
                          <a:ea typeface="Times New Roman"/>
                          <a:cs typeface="Times New Roman"/>
                        </a:rPr>
                        <a:t>)На уроке не реализована индивидуализация учебного процесса</a:t>
                      </a:r>
                      <a:endParaRPr lang="ru-RU" sz="600" dirty="0">
                        <a:latin typeface="Calibri"/>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143000"/>
          </a:xfrm>
        </p:spPr>
        <p:txBody>
          <a:bodyPr>
            <a:noAutofit/>
          </a:bodyPr>
          <a:lstStyle/>
          <a:p>
            <a:r>
              <a:rPr lang="ru-RU" sz="4800" b="1" dirty="0" smtClean="0">
                <a:solidFill>
                  <a:srgbClr val="CE0879"/>
                </a:solidFill>
              </a:rPr>
              <a:t>Мотивация</a:t>
            </a:r>
            <a:r>
              <a:rPr lang="ru-RU" sz="2800" dirty="0" smtClean="0"/>
              <a:t/>
            </a:r>
            <a:br>
              <a:rPr lang="ru-RU" sz="2800" dirty="0" smtClean="0"/>
            </a:br>
            <a:r>
              <a:rPr lang="ru-RU" sz="2000" dirty="0" smtClean="0"/>
              <a:t> </a:t>
            </a:r>
            <a:r>
              <a:rPr lang="ru-RU" sz="2000" dirty="0" smtClean="0">
                <a:solidFill>
                  <a:srgbClr val="FF0000"/>
                </a:solidFill>
              </a:rPr>
              <a:t>«Никогда, никакими силами нельзя заставить человека познать мир через скуку»</a:t>
            </a:r>
            <a:endParaRPr lang="ru-RU" sz="3200" b="1" i="1" dirty="0">
              <a:solidFill>
                <a:srgbClr val="FF0000"/>
              </a:solidFill>
            </a:endParaRPr>
          </a:p>
        </p:txBody>
      </p:sp>
      <p:sp>
        <p:nvSpPr>
          <p:cNvPr id="3" name="Содержимое 2"/>
          <p:cNvSpPr>
            <a:spLocks noGrp="1"/>
          </p:cNvSpPr>
          <p:nvPr>
            <p:ph idx="1"/>
          </p:nvPr>
        </p:nvSpPr>
        <p:spPr>
          <a:xfrm>
            <a:off x="457200" y="1600200"/>
            <a:ext cx="8507288" cy="4525963"/>
          </a:xfrm>
        </p:spPr>
        <p:txBody>
          <a:bodyPr>
            <a:normAutofit lnSpcReduction="10000"/>
          </a:bodyPr>
          <a:lstStyle/>
          <a:p>
            <a:r>
              <a:rPr lang="ru-RU" b="1" dirty="0" smtClean="0"/>
              <a:t>Создание ситуации успеха</a:t>
            </a:r>
          </a:p>
          <a:p>
            <a:r>
              <a:rPr lang="ru-RU" b="1" dirty="0" smtClean="0"/>
              <a:t>Оценка – не отметка</a:t>
            </a:r>
          </a:p>
          <a:p>
            <a:r>
              <a:rPr lang="ru-RU" b="1" dirty="0" smtClean="0"/>
              <a:t>Подводящий диалог</a:t>
            </a:r>
          </a:p>
          <a:p>
            <a:r>
              <a:rPr lang="ru-RU" b="1" dirty="0" smtClean="0"/>
              <a:t>Домысливание</a:t>
            </a:r>
          </a:p>
          <a:p>
            <a:r>
              <a:rPr lang="ru-RU" b="1" dirty="0" smtClean="0"/>
              <a:t>Необъявленная тема</a:t>
            </a:r>
          </a:p>
          <a:p>
            <a:r>
              <a:rPr lang="ru-RU" b="1" dirty="0" smtClean="0"/>
              <a:t>Корзина идей, понятий</a:t>
            </a:r>
          </a:p>
          <a:p>
            <a:endParaRPr lang="ru-RU" b="1" dirty="0" smtClean="0"/>
          </a:p>
          <a:p>
            <a:pPr>
              <a:buNone/>
            </a:pPr>
            <a:r>
              <a:rPr lang="ru-RU" sz="2400" b="1" u="sng" dirty="0" smtClean="0">
                <a:solidFill>
                  <a:srgbClr val="00B050"/>
                </a:solidFill>
              </a:rPr>
              <a:t>Важную роль в формировании мотивации играет сам учитель</a:t>
            </a:r>
            <a:endParaRPr lang="ru-RU" sz="2400" u="sng" dirty="0">
              <a:solidFill>
                <a:srgbClr val="00B050"/>
              </a:solidFill>
            </a:endParaRPr>
          </a:p>
        </p:txBody>
      </p:sp>
      <p:pic>
        <p:nvPicPr>
          <p:cNvPr id="4" name="Picture 5" descr="40d35d6eef76f21df7b5abc014b5b5f0"/>
          <p:cNvPicPr>
            <a:picLocks noChangeAspect="1" noChangeArrowheads="1" noCrop="1"/>
          </p:cNvPicPr>
          <p:nvPr/>
        </p:nvPicPr>
        <p:blipFill>
          <a:blip r:embed="rId2" cstate="print"/>
          <a:srcRect/>
          <a:stretch>
            <a:fillRect/>
          </a:stretch>
        </p:blipFill>
        <p:spPr bwMode="auto">
          <a:xfrm>
            <a:off x="6588225" y="5526831"/>
            <a:ext cx="2555776" cy="1523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8964488" cy="667875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sng" strike="noStrike" cap="none" normalizeH="0" baseline="0" dirty="0" smtClean="0">
                <a:ln>
                  <a:noFill/>
                </a:ln>
                <a:solidFill>
                  <a:srgbClr val="FF3399"/>
                </a:solidFill>
                <a:effectLst/>
                <a:latin typeface="Calibri" pitchFamily="34" charset="0"/>
                <a:ea typeface="Calibri" pitchFamily="34" charset="0"/>
                <a:cs typeface="Times New Roman" pitchFamily="18" charset="0"/>
              </a:rPr>
              <a:t>Личностная характеристика А……. Х……,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sng" strike="noStrike" cap="none" normalizeH="0" baseline="0" dirty="0" err="1" smtClean="0">
                <a:ln>
                  <a:noFill/>
                </a:ln>
                <a:solidFill>
                  <a:srgbClr val="FF3399"/>
                </a:solidFill>
                <a:effectLst/>
                <a:latin typeface="Calibri" pitchFamily="34" charset="0"/>
                <a:ea typeface="Calibri" pitchFamily="34" charset="0"/>
                <a:cs typeface="Times New Roman" pitchFamily="18" charset="0"/>
              </a:rPr>
              <a:t>уч-цы</a:t>
            </a:r>
            <a:r>
              <a:rPr kumimoji="0" lang="ru-RU" sz="2000" b="1" i="1" u="sng" strike="noStrike" cap="none" normalizeH="0" baseline="0" dirty="0" smtClean="0">
                <a:ln>
                  <a:noFill/>
                </a:ln>
                <a:solidFill>
                  <a:srgbClr val="FF3399"/>
                </a:solidFill>
                <a:effectLst/>
                <a:latin typeface="Calibri" pitchFamily="34" charset="0"/>
                <a:ea typeface="Calibri" pitchFamily="34" charset="0"/>
                <a:cs typeface="Times New Roman" pitchFamily="18" charset="0"/>
              </a:rPr>
              <a:t> 6 </a:t>
            </a:r>
            <a:r>
              <a:rPr kumimoji="0" lang="ru-RU" sz="2000" b="1" i="1" u="sng" strike="noStrike" cap="none" normalizeH="0" baseline="0" dirty="0" err="1" smtClean="0">
                <a:ln>
                  <a:noFill/>
                </a:ln>
                <a:solidFill>
                  <a:srgbClr val="FF3399"/>
                </a:solidFill>
                <a:effectLst/>
                <a:latin typeface="Calibri" pitchFamily="34" charset="0"/>
                <a:ea typeface="Calibri" pitchFamily="34" charset="0"/>
                <a:cs typeface="Times New Roman" pitchFamily="18" charset="0"/>
              </a:rPr>
              <a:t>кл</a:t>
            </a:r>
            <a:r>
              <a:rPr kumimoji="0" lang="ru-RU" sz="2000" b="1" i="1" u="sng" strike="noStrike" cap="none" normalizeH="0" baseline="0" dirty="0" smtClean="0">
                <a:ln>
                  <a:noFill/>
                </a:ln>
                <a:solidFill>
                  <a:srgbClr val="FF3399"/>
                </a:solidFill>
                <a:effectLst/>
                <a:latin typeface="Calibri" pitchFamily="34" charset="0"/>
                <a:ea typeface="Calibri" pitchFamily="34" charset="0"/>
                <a:cs typeface="Times New Roman" pitchFamily="18" charset="0"/>
              </a:rPr>
              <a:t> МБОУ «Бенойская СОШ»</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1.Психологический портрет (темперамент, функциональная </a:t>
            </a:r>
            <a:r>
              <a:rPr kumimoji="0" lang="ru-RU" sz="1600" b="1" i="0"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ассиметрия</a:t>
            </a:r>
            <a:r>
              <a:rPr kumimoji="0" lang="ru-RU"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полушарий головного мозга, модальность);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2.Влияние семьи, домашняя атмосфера;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3.Уровень </a:t>
            </a:r>
            <a:r>
              <a:rPr kumimoji="0" lang="ru-RU" sz="1600" b="1" i="0"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обученности</a:t>
            </a: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и уровень </a:t>
            </a:r>
            <a:r>
              <a:rPr kumimoji="0" lang="ru-RU" sz="1600" b="1" i="0"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обучаемости</a:t>
            </a: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4.Как нужно строить учебно-воспитательную работу с Х…..</a:t>
            </a:r>
            <a:endParaRPr kumimoji="0" lang="ru-RU" sz="8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1.Х…..-стопроцентный </a:t>
            </a:r>
            <a:r>
              <a:rPr kumimoji="0" lang="ru-RU" sz="1400" b="1" i="0" u="none" strike="noStrike" cap="none" normalizeH="0" baseline="0" dirty="0" err="1" smtClean="0">
                <a:ln>
                  <a:noFill/>
                </a:ln>
                <a:solidFill>
                  <a:srgbClr val="00B0F0"/>
                </a:solidFill>
                <a:effectLst/>
                <a:latin typeface="Calibri" pitchFamily="34" charset="0"/>
                <a:ea typeface="Calibri" pitchFamily="34" charset="0"/>
                <a:cs typeface="Times New Roman" pitchFamily="18" charset="0"/>
              </a:rPr>
              <a:t>аудиал</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Темперамент – сангвиник.</a:t>
            </a: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Функциональная </a:t>
            </a:r>
            <a:r>
              <a:rPr kumimoji="0" lang="ru-RU" sz="1400" b="1" i="0"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ассиметрия</a:t>
            </a: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полушарий головного мозга – правополушарная.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2.Х…… - старший ребенок в многодетной, </a:t>
            </a:r>
            <a:r>
              <a:rPr kumimoji="0" lang="ru-RU" sz="1400" b="1" i="0" u="none" strike="noStrike" cap="none" normalizeH="0" baseline="0" dirty="0" err="1" smtClean="0">
                <a:ln>
                  <a:noFill/>
                </a:ln>
                <a:solidFill>
                  <a:srgbClr val="00B0F0"/>
                </a:solidFill>
                <a:effectLst/>
                <a:latin typeface="Calibri" pitchFamily="34" charset="0"/>
                <a:ea typeface="Calibri" pitchFamily="34" charset="0"/>
                <a:cs typeface="Times New Roman" pitchFamily="18" charset="0"/>
              </a:rPr>
              <a:t>трехпоколенной</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семье. Влияние семьи на Х…….благоприятное. Есть установка на образование.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3.Обученность девочки на хорошем уровне, грамотное владение русским языком, неплохой тезаурус, хорошая память, богатый потенциал, который необходимо всячески развивать. </a:t>
            </a:r>
            <a:r>
              <a:rPr kumimoji="0" lang="ru-RU" sz="1400" b="1" i="0" u="none" strike="noStrike" cap="none" normalizeH="0" baseline="0" dirty="0" err="1" smtClean="0">
                <a:ln>
                  <a:noFill/>
                </a:ln>
                <a:solidFill>
                  <a:srgbClr val="00B0F0"/>
                </a:solidFill>
                <a:effectLst/>
                <a:latin typeface="Calibri" pitchFamily="34" charset="0"/>
                <a:ea typeface="Calibri" pitchFamily="34" charset="0"/>
                <a:cs typeface="Times New Roman" pitchFamily="18" charset="0"/>
              </a:rPr>
              <a:t>Обучаемость</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  гораздо выше.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4. </a:t>
            </a:r>
            <a:r>
              <a:rPr kumimoji="0" lang="ru-RU"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У Х….. развито слуховое восприятие</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и соответственно, необходимо объясняя, </a:t>
            </a:r>
            <a:r>
              <a:rPr kumimoji="0" lang="ru-RU" sz="1400" b="1" i="0" u="none" strike="noStrike" cap="none" normalizeH="0" baseline="0" dirty="0" err="1" smtClean="0">
                <a:ln>
                  <a:noFill/>
                </a:ln>
                <a:solidFill>
                  <a:srgbClr val="00B0F0"/>
                </a:solidFill>
                <a:effectLst/>
                <a:latin typeface="Calibri" pitchFamily="34" charset="0"/>
                <a:ea typeface="Calibri" pitchFamily="34" charset="0"/>
                <a:cs typeface="Times New Roman" pitchFamily="18" charset="0"/>
              </a:rPr>
              <a:t>акцентрировать</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внимание на важных моментах, выделяя их интонацией, попросить повторить, прочитать, перевести визуальную информацию в вербальную, вовлекать в дискуссии, использовать фонохрестоматию, предметные диски,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ru-RU"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Х….., как сангвинику</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необходима частая смена деятельности, она продуктивна в работе, только если она ей интересна. Задания нужно давать на воображение, фантазию. Требования спокойствия не должны звучать постоянно.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ru-RU"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Как правополушарной, Х……</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свойственно  конкретно-образное мышление и воображение. Ей необходима связь информации с практикой, анализ от целого к частному, творческие задания, эмоции, эксперименты.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Специфические качества Х…..</a:t>
            </a:r>
            <a:r>
              <a:rPr kumimoji="0" lang="ru-RU"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уверенная, веселая, ответственная, воспитанная  и очень способная девочка. Четкая дикция, хороший лексикон, коммуникабельность. Легко обижается на сверстников, быстро отходит. Любит подробно отвечать на вопросы, абстрагировать, проводить аналогии, участвовать во всех мероприятиях.  Такое ощущение, что если постоянно работать в «зоне ближайшего развития» Х…..,  то девочка сможет «горы сворачивать».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По отношению к Х….. , иногда необходимо проявлять  строгость, осуществлять регулярный контроль  и усиленно работать над правописанием (допускает  орфографические ошибки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Рисунок2"/>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a:ln w="9525">
            <a:noFill/>
            <a:miter lim="800000"/>
            <a:headEnd/>
            <a:tailEnd/>
          </a:ln>
        </p:spPr>
      </p:pic>
      <p:sp>
        <p:nvSpPr>
          <p:cNvPr id="4" name="Заголовок 3"/>
          <p:cNvSpPr>
            <a:spLocks noGrp="1"/>
          </p:cNvSpPr>
          <p:nvPr>
            <p:ph type="title"/>
          </p:nvPr>
        </p:nvSpPr>
        <p:spPr/>
        <p:txBody>
          <a:bodyPr>
            <a:normAutofit/>
          </a:bodyPr>
          <a:lstStyle/>
          <a:p>
            <a:r>
              <a:rPr lang="ru-RU" sz="5400" b="1" dirty="0" smtClean="0">
                <a:solidFill>
                  <a:srgbClr val="C00000"/>
                </a:solidFill>
              </a:rPr>
              <a:t>Семинар</a:t>
            </a:r>
            <a:endParaRPr lang="ru-RU" sz="5400" b="1" dirty="0">
              <a:solidFill>
                <a:srgbClr val="C00000"/>
              </a:solidFill>
            </a:endParaRPr>
          </a:p>
        </p:txBody>
      </p:sp>
      <p:sp>
        <p:nvSpPr>
          <p:cNvPr id="5" name="Содержимое 4"/>
          <p:cNvSpPr>
            <a:spLocks noGrp="1"/>
          </p:cNvSpPr>
          <p:nvPr>
            <p:ph idx="1"/>
          </p:nvPr>
        </p:nvSpPr>
        <p:spPr>
          <a:xfrm>
            <a:off x="179512" y="1268760"/>
            <a:ext cx="8640960" cy="4857403"/>
          </a:xfrm>
        </p:spPr>
        <p:txBody>
          <a:bodyPr>
            <a:normAutofit/>
          </a:bodyPr>
          <a:lstStyle/>
          <a:p>
            <a:pPr algn="ctr">
              <a:buNone/>
            </a:pPr>
            <a:r>
              <a:rPr lang="ru-RU" sz="4400" b="1" dirty="0" smtClean="0">
                <a:solidFill>
                  <a:srgbClr val="FF3399"/>
                </a:solidFill>
              </a:rPr>
              <a:t>«Оценка урока в соответствии с профессиональными компетенциями педагога» </a:t>
            </a:r>
          </a:p>
          <a:p>
            <a:pPr algn="ctr">
              <a:buNone/>
            </a:pPr>
            <a:r>
              <a:rPr lang="ru-RU" sz="4000" b="1" dirty="0" smtClean="0">
                <a:solidFill>
                  <a:srgbClr val="FF3399"/>
                </a:solidFill>
              </a:rPr>
              <a:t>(по </a:t>
            </a:r>
            <a:r>
              <a:rPr lang="ru-RU" sz="4000" b="1" dirty="0" err="1" smtClean="0">
                <a:solidFill>
                  <a:srgbClr val="FF3399"/>
                </a:solidFill>
              </a:rPr>
              <a:t>Галеевой</a:t>
            </a:r>
            <a:r>
              <a:rPr lang="ru-RU" sz="4000" b="1" dirty="0" smtClean="0">
                <a:solidFill>
                  <a:srgbClr val="FF3399"/>
                </a:solidFill>
              </a:rPr>
              <a:t> Н.Л.)</a:t>
            </a:r>
          </a:p>
          <a:p>
            <a:pPr algn="ctr">
              <a:buNone/>
            </a:pPr>
            <a:endParaRPr lang="ru-RU" sz="3600" b="1" dirty="0" smtClean="0">
              <a:solidFill>
                <a:srgbClr val="FF3399"/>
              </a:solidFill>
            </a:endParaRPr>
          </a:p>
          <a:p>
            <a:pPr algn="ctr">
              <a:buNone/>
            </a:pPr>
            <a:endParaRPr lang="ru-RU" sz="3600" b="1" dirty="0">
              <a:solidFill>
                <a:srgbClr val="FF3399"/>
              </a:solidFill>
            </a:endParaRPr>
          </a:p>
        </p:txBody>
      </p:sp>
      <p:pic>
        <p:nvPicPr>
          <p:cNvPr id="6" name="Picture 5" descr="php6Tlso8_zf"/>
          <p:cNvPicPr>
            <a:picLocks noChangeAspect="1" noChangeArrowheads="1"/>
          </p:cNvPicPr>
          <p:nvPr/>
        </p:nvPicPr>
        <p:blipFill>
          <a:blip r:embed="rId3" cstate="print"/>
          <a:srcRect/>
          <a:stretch>
            <a:fillRect/>
          </a:stretch>
        </p:blipFill>
        <p:spPr bwMode="auto">
          <a:xfrm>
            <a:off x="5724128" y="5235422"/>
            <a:ext cx="2689692" cy="1622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FF3399"/>
                </a:solidFill>
                <a:effectLst/>
                <a:latin typeface="Calibri" pitchFamily="34" charset="0"/>
                <a:ea typeface="Calibri" pitchFamily="34" charset="0"/>
                <a:cs typeface="Times New Roman" pitchFamily="18" charset="0"/>
              </a:rPr>
              <a:t>Личностная характеристика А…… 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FF3399"/>
                </a:solidFill>
                <a:effectLst/>
                <a:latin typeface="Calibri" pitchFamily="34" charset="0"/>
                <a:ea typeface="Calibri" pitchFamily="34" charset="0"/>
                <a:cs typeface="Times New Roman" pitchFamily="18" charset="0"/>
              </a:rPr>
              <a:t> уч-ся 6 </a:t>
            </a:r>
            <a:r>
              <a:rPr kumimoji="0" lang="ru-RU" sz="2400" b="1" i="1" u="sng" strike="noStrike" cap="none" normalizeH="0" baseline="0" dirty="0" err="1" smtClean="0">
                <a:ln>
                  <a:noFill/>
                </a:ln>
                <a:solidFill>
                  <a:srgbClr val="FF3399"/>
                </a:solidFill>
                <a:effectLst/>
                <a:latin typeface="Calibri" pitchFamily="34" charset="0"/>
                <a:ea typeface="Calibri" pitchFamily="34" charset="0"/>
                <a:cs typeface="Times New Roman" pitchFamily="18" charset="0"/>
              </a:rPr>
              <a:t>кл</a:t>
            </a:r>
            <a:r>
              <a:rPr kumimoji="0" lang="ru-RU" sz="2400" b="1" i="1" u="sng" strike="noStrike" cap="none" normalizeH="0" baseline="0" dirty="0" smtClean="0">
                <a:ln>
                  <a:noFill/>
                </a:ln>
                <a:solidFill>
                  <a:srgbClr val="FF3399"/>
                </a:solidFill>
                <a:effectLst/>
                <a:latin typeface="Calibri" pitchFamily="34" charset="0"/>
                <a:ea typeface="Calibri" pitchFamily="34" charset="0"/>
                <a:cs typeface="Times New Roman" pitchFamily="18" charset="0"/>
              </a:rPr>
              <a:t> МБОУ «Бенойская СОШ»</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1.Психологический портрет (темперамент, функциональная </a:t>
            </a:r>
            <a:r>
              <a:rPr kumimoji="0" lang="ru-RU" sz="1400" b="1" i="1"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ассиметрия</a:t>
            </a:r>
            <a:r>
              <a:rPr kumimoji="0" lang="ru-RU" sz="1400" b="1"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полушарий головного мозга, модальность);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2.Влияние семьи, домашняя атмосфера;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3.Уровень </a:t>
            </a:r>
            <a:r>
              <a:rPr kumimoji="0" lang="ru-RU" sz="1400" b="1" i="1"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обученности</a:t>
            </a:r>
            <a:r>
              <a:rPr kumimoji="0" lang="ru-RU" sz="14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и уровень </a:t>
            </a:r>
            <a:r>
              <a:rPr kumimoji="0" lang="ru-RU" sz="1400" b="1" i="1"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обучаемости</a:t>
            </a:r>
            <a:r>
              <a:rPr kumimoji="0" lang="ru-RU" sz="14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4.Как нужно строить учебно-воспитательную работу с 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1. М……… – </a:t>
            </a:r>
            <a:r>
              <a:rPr kumimoji="0" lang="ru-RU" sz="1400" b="1" i="0"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кинестетик</a:t>
            </a: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a:t>
            </a:r>
            <a:r>
              <a:rPr kumimoji="0" lang="ru-RU" sz="1400" b="1" i="0"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равнополушарный</a:t>
            </a: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Темперамент – </a:t>
            </a:r>
            <a:r>
              <a:rPr kumimoji="0" lang="ru-RU" sz="1400" b="1" i="0"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сангвино-флегматик</a:t>
            </a: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2.Мальчик - младший ребенок в многодетной, </a:t>
            </a:r>
            <a:r>
              <a:rPr kumimoji="0" lang="ru-RU" sz="14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нуклеарной</a:t>
            </a:r>
            <a:r>
              <a:rPr kumimoji="0" lang="ru-RU" sz="1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семье.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Влияние семьи на М……благоприятное. В обучении и воспитании мальчика, школа может рассчитывать на помощь родителей.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3.Уровень </a:t>
            </a:r>
            <a:r>
              <a:rPr kumimoji="0" lang="ru-RU" sz="1400" b="1" i="0" u="sng"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обученности</a:t>
            </a:r>
            <a:r>
              <a:rPr kumimoji="0" lang="ru-RU" sz="1400" b="1" i="0"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 - </a:t>
            </a:r>
            <a:r>
              <a:rPr kumimoji="0" lang="ru-RU" sz="14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средний, небогатый лексикон  (как русского, так и родного языков), слабая память, недостаточный тезаурус. Но </a:t>
            </a:r>
            <a:r>
              <a:rPr kumimoji="0" lang="ru-RU" sz="1400" b="0" i="0"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обучаемость</a:t>
            </a:r>
            <a:r>
              <a:rPr kumimoji="0" lang="ru-RU" sz="14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несомненно, выше. Необходимо подобрать технологию, которая поможет «вытянуть» М…... на максимально возможный для него уровень </a:t>
            </a:r>
            <a:r>
              <a:rPr kumimoji="0" lang="ru-RU" sz="1400" b="0"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(возможно, эффективной  станет </a:t>
            </a:r>
            <a:r>
              <a:rPr kumimoji="0" lang="ru-RU" sz="1400" b="0" i="1"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технология </a:t>
            </a:r>
            <a:r>
              <a:rPr kumimoji="0" lang="ru-RU" sz="1400" b="0" i="1" u="sng"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критериально-ориентированного</a:t>
            </a:r>
            <a:r>
              <a:rPr kumimoji="0" lang="ru-RU" sz="1400" b="0" i="1"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обучения</a:t>
            </a:r>
            <a:r>
              <a:rPr kumimoji="0" lang="ru-RU" sz="1400" b="0"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a:t>
            </a:r>
            <a:r>
              <a:rPr kumimoji="0" lang="ru-RU" sz="14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приложить все усилия, чтобы помочь ребенку освоить базовый уровень знаний (на счету каждый день - он в 6 классе).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4.Особенности темперамента  и модальности</a:t>
            </a:r>
            <a:r>
              <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требуют  строить </a:t>
            </a:r>
            <a:r>
              <a:rPr kumimoji="0" lang="ru-RU" sz="1400" b="1" i="0" u="none" strike="noStrike" cap="none" normalizeH="0" baseline="0" dirty="0" err="1" smtClean="0">
                <a:ln>
                  <a:noFill/>
                </a:ln>
                <a:solidFill>
                  <a:srgbClr val="00B0F0"/>
                </a:solidFill>
                <a:effectLst/>
                <a:latin typeface="Calibri" pitchFamily="34" charset="0"/>
                <a:ea typeface="Calibri" pitchFamily="34" charset="0"/>
                <a:cs typeface="Times New Roman" pitchFamily="18" charset="0"/>
              </a:rPr>
              <a:t>учебно</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-воспитательную работу с М…….. следующим образом:  ему как </a:t>
            </a:r>
            <a:r>
              <a:rPr kumimoji="0" lang="ru-RU" sz="1400" b="1" i="0" u="none" strike="noStrike" cap="none" normalizeH="0" baseline="0" dirty="0" err="1" smtClean="0">
                <a:ln>
                  <a:noFill/>
                </a:ln>
                <a:solidFill>
                  <a:srgbClr val="00B0F0"/>
                </a:solidFill>
                <a:effectLst/>
                <a:latin typeface="Calibri" pitchFamily="34" charset="0"/>
                <a:ea typeface="Calibri" pitchFamily="34" charset="0"/>
                <a:cs typeface="Times New Roman" pitchFamily="18" charset="0"/>
              </a:rPr>
              <a:t>кинестетику</a:t>
            </a:r>
            <a:r>
              <a:rPr kumimoji="0" lang="ru-RU" sz="1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необходимы действия: что-то подчеркнуть, обвести, соединить. Нужно, чтобы он работал на доске, с дидактическим материалом, соотносил понятия с определениями, собирал разрезанные предложения в текст.  М…….. нельзя  слишком торопить, раздражаться за его медлительность, делать резкие замечания–  мальчик начинает волноваться.  По отношению к М…….. необходима терпимость, доброжелательность, уважение его индивидуальности, упорная работа по развитию речи. Важно использовать жесты, мимику, ободряющие прикосновения.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Специфические особенности М…….</a:t>
            </a:r>
            <a:r>
              <a:rPr kumimoji="0" lang="ru-RU" sz="14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мальчик стеснителен, несколько замкнут, но в обществе сверстников раскрывается (танцует современные танцы, поёт).  Очень слабое владение русским языком, плохая дикция, неуверенность – все это обуславливает дефицит в  овладении многими предметами.  Но в математике мальчик достаточно успешен.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М………. нужна дополнительная работа, постоянная поддержка, опора на его личный опыт (</a:t>
            </a:r>
            <a:r>
              <a:rPr kumimoji="0" lang="ru-RU" sz="14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витагенное</a:t>
            </a:r>
            <a:r>
              <a:rPr kumimoji="0" lang="ru-RU" sz="14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обучение), мотивация. Если не осуществлять личностно-ориентированный подход систематически и системно, мальчик не усвоить базовый уровень школьных знаний.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784976" cy="6126163"/>
          </a:xfrm>
        </p:spPr>
        <p:txBody>
          <a:bodyPr>
            <a:normAutofit/>
          </a:bodyPr>
          <a:lstStyle/>
          <a:p>
            <a:pPr>
              <a:buNone/>
            </a:pPr>
            <a:r>
              <a:rPr lang="ru-RU" sz="2800" b="1" dirty="0" smtClean="0"/>
              <a:t>«</a:t>
            </a:r>
            <a:r>
              <a:rPr lang="ru-RU" sz="2800" b="1" dirty="0" err="1" smtClean="0"/>
              <a:t>Ребяточки</a:t>
            </a:r>
            <a:r>
              <a:rPr lang="ru-RU" sz="2800" b="1" dirty="0" smtClean="0"/>
              <a:t>, все в круг, все в круг! Так… движемся, кружимся… активнее, веселее!» командует грузно, лениво сидящая в кресле учительница.</a:t>
            </a:r>
          </a:p>
          <a:p>
            <a:pPr>
              <a:buNone/>
            </a:pPr>
            <a:r>
              <a:rPr lang="ru-RU" sz="2800" b="1" dirty="0" smtClean="0"/>
              <a:t>А дети, почему-то нехотя и с едкими шуточками выполняют «</a:t>
            </a:r>
            <a:r>
              <a:rPr lang="ru-RU" sz="2800" b="1" dirty="0" err="1" smtClean="0"/>
              <a:t>дурацкие</a:t>
            </a:r>
            <a:r>
              <a:rPr lang="ru-RU" sz="2800" b="1" dirty="0" smtClean="0"/>
              <a:t> упражнения».</a:t>
            </a:r>
          </a:p>
          <a:p>
            <a:pPr>
              <a:buNone/>
            </a:pPr>
            <a:r>
              <a:rPr lang="ru-RU" sz="2800" b="1" dirty="0" smtClean="0"/>
              <a:t>Именно так они воспринимают и будут воспринимать все новшества,  идущие от этой ленивой и </a:t>
            </a:r>
            <a:r>
              <a:rPr lang="ru-RU" sz="2400" b="1" dirty="0" smtClean="0"/>
              <a:t>пассивной учительницы. И именно эта лень будет у них развиваться быстрее, чем интерес к новым формам работы.</a:t>
            </a:r>
            <a:endParaRPr lang="ru-RU" sz="2800" b="1" dirty="0" smtClean="0"/>
          </a:p>
          <a:p>
            <a:pPr>
              <a:buNone/>
            </a:pPr>
            <a:endParaRPr lang="ru-RU" sz="2400" dirty="0"/>
          </a:p>
        </p:txBody>
      </p:sp>
      <p:pic>
        <p:nvPicPr>
          <p:cNvPr id="3074" name="Picture 2" descr="C:\Users\Аслан\Desktop\rejectedteacher.jpg"/>
          <p:cNvPicPr>
            <a:picLocks noChangeAspect="1" noChangeArrowheads="1"/>
          </p:cNvPicPr>
          <p:nvPr/>
        </p:nvPicPr>
        <p:blipFill>
          <a:blip r:embed="rId2" cstate="print"/>
          <a:srcRect/>
          <a:stretch>
            <a:fillRect/>
          </a:stretch>
        </p:blipFill>
        <p:spPr bwMode="auto">
          <a:xfrm>
            <a:off x="323528" y="4221088"/>
            <a:ext cx="4032448" cy="2636911"/>
          </a:xfrm>
          <a:prstGeom prst="rect">
            <a:avLst/>
          </a:prstGeom>
          <a:noFill/>
        </p:spPr>
      </p:pic>
      <p:pic>
        <p:nvPicPr>
          <p:cNvPr id="3077" name="Picture 5" descr="C:\Users\Аслан\Desktop\maxresdefault.jpg"/>
          <p:cNvPicPr>
            <a:picLocks noChangeAspect="1" noChangeArrowheads="1"/>
          </p:cNvPicPr>
          <p:nvPr/>
        </p:nvPicPr>
        <p:blipFill>
          <a:blip r:embed="rId3" cstate="print"/>
          <a:srcRect/>
          <a:stretch>
            <a:fillRect/>
          </a:stretch>
        </p:blipFill>
        <p:spPr bwMode="auto">
          <a:xfrm>
            <a:off x="4499992" y="4221088"/>
            <a:ext cx="4320480" cy="24258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88640"/>
          <a:ext cx="9036496" cy="6552728"/>
        </p:xfrm>
        <a:graphic>
          <a:graphicData uri="http://schemas.openxmlformats.org/drawingml/2006/table">
            <a:tbl>
              <a:tblPr/>
              <a:tblGrid>
                <a:gridCol w="1043608"/>
                <a:gridCol w="1944216"/>
                <a:gridCol w="2718582"/>
                <a:gridCol w="1744199"/>
                <a:gridCol w="1585891"/>
              </a:tblGrid>
              <a:tr h="6552728">
                <a:tc>
                  <a:txBody>
                    <a:bodyPr/>
                    <a:lstStyle/>
                    <a:p>
                      <a:pPr algn="ctr">
                        <a:lnSpc>
                          <a:spcPct val="115000"/>
                        </a:lnSpc>
                        <a:spcAft>
                          <a:spcPts val="0"/>
                        </a:spcAft>
                      </a:pPr>
                      <a:endParaRPr lang="ru-RU" sz="700" dirty="0">
                        <a:latin typeface="Calibri"/>
                        <a:ea typeface="Times New Roman"/>
                        <a:cs typeface="Times New Roman"/>
                      </a:endParaRPr>
                    </a:p>
                    <a:p>
                      <a:pPr algn="ctr">
                        <a:lnSpc>
                          <a:spcPct val="115000"/>
                        </a:lnSpc>
                        <a:spcAft>
                          <a:spcPts val="0"/>
                        </a:spcAft>
                      </a:pPr>
                      <a:r>
                        <a:rPr lang="ru-RU" sz="3600" b="1" dirty="0">
                          <a:solidFill>
                            <a:srgbClr val="C00000"/>
                          </a:solidFill>
                          <a:latin typeface="Times New Roman"/>
                          <a:ea typeface="Times New Roman"/>
                          <a:cs typeface="Times New Roman"/>
                        </a:rPr>
                        <a:t>ВАЛЕОЛОГИЧЕСКАЯ</a:t>
                      </a:r>
                      <a:endParaRPr lang="ru-RU" sz="3600" dirty="0">
                        <a:solidFill>
                          <a:srgbClr val="C00000"/>
                        </a:solidFill>
                        <a:latin typeface="Calibri"/>
                        <a:ea typeface="Times New Roman"/>
                        <a:cs typeface="Times New Roman"/>
                      </a:endParaRPr>
                    </a:p>
                    <a:p>
                      <a:pPr>
                        <a:lnSpc>
                          <a:spcPct val="115000"/>
                        </a:lnSpc>
                        <a:spcAft>
                          <a:spcPts val="0"/>
                        </a:spcAft>
                      </a:pPr>
                      <a:endParaRPr lang="ru-RU" sz="700" dirty="0">
                        <a:latin typeface="Calibri"/>
                        <a:ea typeface="Times New Roman"/>
                        <a:cs typeface="Times New Roman"/>
                      </a:endParaRPr>
                    </a:p>
                  </a:txBody>
                  <a:tcPr marL="40753" marR="407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ru-RU" sz="1800" b="1" dirty="0" smtClean="0">
                          <a:latin typeface="Times New Roman"/>
                          <a:ea typeface="Times New Roman"/>
                          <a:cs typeface="Times New Roman"/>
                        </a:rPr>
                        <a:t> 6. </a:t>
                      </a:r>
                      <a:r>
                        <a:rPr lang="ru-RU" sz="1800" b="1" dirty="0">
                          <a:latin typeface="Times New Roman"/>
                          <a:ea typeface="Times New Roman"/>
                          <a:cs typeface="Times New Roman"/>
                        </a:rPr>
                        <a:t>Требования ЗСС (</a:t>
                      </a:r>
                      <a:r>
                        <a:rPr lang="ru-RU" sz="1400" b="1" dirty="0" err="1">
                          <a:latin typeface="Times New Roman"/>
                          <a:ea typeface="Times New Roman"/>
                          <a:cs typeface="Times New Roman"/>
                        </a:rPr>
                        <a:t>здоровьесберегающая</a:t>
                      </a:r>
                      <a:r>
                        <a:rPr lang="ru-RU" sz="1400" b="1" dirty="0">
                          <a:latin typeface="Times New Roman"/>
                          <a:ea typeface="Times New Roman"/>
                          <a:cs typeface="Times New Roman"/>
                        </a:rPr>
                        <a:t> </a:t>
                      </a:r>
                      <a:r>
                        <a:rPr lang="ru-RU" sz="1800" b="1" dirty="0">
                          <a:latin typeface="Times New Roman"/>
                          <a:ea typeface="Times New Roman"/>
                          <a:cs typeface="Times New Roman"/>
                        </a:rPr>
                        <a:t>среда) </a:t>
                      </a:r>
                      <a:endParaRPr lang="ru-RU" sz="1600" dirty="0">
                        <a:latin typeface="Calibri"/>
                        <a:ea typeface="Times New Roman"/>
                        <a:cs typeface="Times New Roman"/>
                      </a:endParaRPr>
                    </a:p>
                    <a:p>
                      <a:pPr>
                        <a:lnSpc>
                          <a:spcPct val="115000"/>
                        </a:lnSpc>
                        <a:spcAft>
                          <a:spcPts val="0"/>
                        </a:spcAft>
                      </a:pPr>
                      <a:r>
                        <a:rPr lang="ru-RU" sz="1800" b="1" dirty="0">
                          <a:latin typeface="Times New Roman"/>
                          <a:ea typeface="Times New Roman"/>
                          <a:cs typeface="Times New Roman"/>
                        </a:rPr>
                        <a:t>в содержании, структуре урока, в работе с оборудованием и учете данных о детях с ОВЗ</a:t>
                      </a:r>
                      <a:endParaRPr lang="ru-RU" sz="16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1200" b="1" u="sng" dirty="0">
                          <a:latin typeface="Times New Roman"/>
                          <a:ea typeface="Times New Roman"/>
                          <a:cs typeface="Times New Roman"/>
                        </a:rPr>
                        <a:t>1) Учитель использует данные психолога  о детях с ОВЗ в планировании урока и при его проведении, это отражено в Рабочей программе и плане урока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2) Акцентировано содержание, которое способствует формированию навыков </a:t>
                      </a:r>
                      <a:r>
                        <a:rPr lang="ru-RU" sz="1200" dirty="0" err="1">
                          <a:latin typeface="Times New Roman"/>
                          <a:ea typeface="Times New Roman"/>
                          <a:cs typeface="Times New Roman"/>
                        </a:rPr>
                        <a:t>здоровьесбережения</a:t>
                      </a:r>
                      <a:r>
                        <a:rPr lang="ru-RU" sz="1200" dirty="0">
                          <a:latin typeface="Times New Roman"/>
                          <a:ea typeface="Times New Roman"/>
                          <a:cs typeface="Times New Roman"/>
                        </a:rPr>
                        <a:t>.   </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3) Учитель использует оптимальную для поставленных задач структуру урока, опираясь не только на логику предмета, но и на данные об особенностях детей в классе.</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4) Четко завершается каждый этапа урока и производится постановка задач на следующий этап. Учтены  и выполнены  </a:t>
                      </a:r>
                      <a:r>
                        <a:rPr lang="ru-RU" sz="1200" dirty="0" err="1">
                          <a:latin typeface="Times New Roman"/>
                          <a:ea typeface="Times New Roman"/>
                          <a:cs typeface="Times New Roman"/>
                        </a:rPr>
                        <a:t>валеологические</a:t>
                      </a:r>
                      <a:r>
                        <a:rPr lang="ru-RU" sz="1200" dirty="0">
                          <a:latin typeface="Times New Roman"/>
                          <a:ea typeface="Times New Roman"/>
                          <a:cs typeface="Times New Roman"/>
                        </a:rPr>
                        <a:t>   требования к уроку.</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5) В кабинете есть памятки для учащихся, учитель обязательно  повторяет с учащимися правила работы с компьютером, микроскопом, обучает приемам активного отдыха для глаз. На уроках учителя дети сидят в классе в соответствии  с данными врача, психолога, других специалистов.</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6) Формы работы с компьютером на уроке выбраны </a:t>
                      </a:r>
                      <a:r>
                        <a:rPr lang="ru-RU" sz="1200" b="1" u="sng" dirty="0">
                          <a:latin typeface="Times New Roman"/>
                          <a:ea typeface="Times New Roman"/>
                          <a:cs typeface="Times New Roman"/>
                        </a:rPr>
                        <a:t>с учетом их  целесообразности,</a:t>
                      </a:r>
                      <a:r>
                        <a:rPr lang="ru-RU" sz="1200" dirty="0">
                          <a:latin typeface="Times New Roman"/>
                          <a:ea typeface="Times New Roman"/>
                          <a:cs typeface="Times New Roman"/>
                        </a:rPr>
                        <a:t> а </a:t>
                      </a:r>
                      <a:r>
                        <a:rPr lang="ru-RU" sz="1200" b="1" u="sng" dirty="0">
                          <a:latin typeface="Times New Roman"/>
                          <a:ea typeface="Times New Roman"/>
                          <a:cs typeface="Times New Roman"/>
                        </a:rPr>
                        <a:t>время, отведенное на эту работу -  оптимально.</a:t>
                      </a:r>
                      <a:endParaRPr lang="ru-RU" sz="12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dirty="0">
                          <a:latin typeface="Times New Roman"/>
                          <a:ea typeface="Times New Roman"/>
                          <a:cs typeface="Times New Roman"/>
                        </a:rPr>
                        <a:t>1) В содержании не акцентированы возможности, позволяющие обучить навыкам ЗОЖ</a:t>
                      </a:r>
                      <a:endParaRPr lang="ru-RU" sz="1200" dirty="0">
                        <a:latin typeface="Calibri"/>
                        <a:ea typeface="Times New Roman"/>
                        <a:cs typeface="Times New Roman"/>
                      </a:endParaRPr>
                    </a:p>
                    <a:p>
                      <a:pPr algn="l">
                        <a:lnSpc>
                          <a:spcPct val="115000"/>
                        </a:lnSpc>
                        <a:spcAft>
                          <a:spcPts val="0"/>
                        </a:spcAft>
                      </a:pPr>
                      <a:r>
                        <a:rPr lang="ru-RU" sz="1200" dirty="0">
                          <a:latin typeface="Times New Roman"/>
                          <a:ea typeface="Times New Roman"/>
                          <a:cs typeface="Times New Roman"/>
                        </a:rPr>
                        <a:t>2) Учитель выбирает  структуру урока без достаточной опоры на цели и задачи, без учета особенностей контингента. </a:t>
                      </a:r>
                      <a:endParaRPr lang="ru-RU" sz="1200" dirty="0">
                        <a:latin typeface="Calibri"/>
                        <a:ea typeface="Times New Roman"/>
                        <a:cs typeface="Times New Roman"/>
                      </a:endParaRPr>
                    </a:p>
                    <a:p>
                      <a:pPr algn="l">
                        <a:lnSpc>
                          <a:spcPct val="115000"/>
                        </a:lnSpc>
                        <a:spcAft>
                          <a:spcPts val="0"/>
                        </a:spcAft>
                      </a:pPr>
                      <a:r>
                        <a:rPr lang="ru-RU" sz="1200" dirty="0">
                          <a:latin typeface="Times New Roman"/>
                          <a:ea typeface="Times New Roman"/>
                          <a:cs typeface="Times New Roman"/>
                        </a:rPr>
                        <a:t>3) Есть замечания к уроку с позиций требований ЗСС (</a:t>
                      </a:r>
                      <a:r>
                        <a:rPr lang="ru-RU" sz="1200" dirty="0" err="1">
                          <a:latin typeface="Times New Roman"/>
                          <a:ea typeface="Times New Roman"/>
                          <a:cs typeface="Times New Roman"/>
                        </a:rPr>
                        <a:t>здоровьесберегающей</a:t>
                      </a:r>
                      <a:r>
                        <a:rPr lang="ru-RU" sz="1200" dirty="0">
                          <a:latin typeface="Times New Roman"/>
                          <a:ea typeface="Times New Roman"/>
                          <a:cs typeface="Times New Roman"/>
                        </a:rPr>
                        <a:t> среды).</a:t>
                      </a:r>
                      <a:endParaRPr lang="ru-RU" sz="1200" dirty="0">
                        <a:latin typeface="Calibri"/>
                        <a:ea typeface="Times New Roman"/>
                        <a:cs typeface="Times New Roman"/>
                      </a:endParaRPr>
                    </a:p>
                    <a:p>
                      <a:pPr algn="l">
                        <a:lnSpc>
                          <a:spcPct val="115000"/>
                        </a:lnSpc>
                        <a:spcAft>
                          <a:spcPts val="0"/>
                        </a:spcAft>
                      </a:pPr>
                      <a:r>
                        <a:rPr lang="ru-RU" sz="1200" dirty="0">
                          <a:latin typeface="Times New Roman"/>
                          <a:ea typeface="Times New Roman"/>
                          <a:cs typeface="Times New Roman"/>
                        </a:rPr>
                        <a:t>4) Памятки есть, но учитель к ним не обращается</a:t>
                      </a:r>
                      <a:endParaRPr lang="ru-RU" sz="1200" dirty="0">
                        <a:latin typeface="Calibri"/>
                        <a:ea typeface="Times New Roman"/>
                        <a:cs typeface="Times New Roman"/>
                      </a:endParaRPr>
                    </a:p>
                    <a:p>
                      <a:pPr algn="l">
                        <a:lnSpc>
                          <a:spcPct val="115000"/>
                        </a:lnSpc>
                        <a:spcAft>
                          <a:spcPts val="0"/>
                        </a:spcAft>
                      </a:pPr>
                      <a:r>
                        <a:rPr lang="ru-RU" sz="1200" dirty="0">
                          <a:latin typeface="Times New Roman"/>
                          <a:ea typeface="Times New Roman"/>
                          <a:cs typeface="Times New Roman"/>
                        </a:rPr>
                        <a:t>5) Учитель </a:t>
                      </a:r>
                      <a:r>
                        <a:rPr lang="ru-RU" sz="1200" dirty="0" err="1">
                          <a:latin typeface="Times New Roman"/>
                          <a:ea typeface="Times New Roman"/>
                          <a:cs typeface="Times New Roman"/>
                        </a:rPr>
                        <a:t>ситуативно</a:t>
                      </a:r>
                      <a:r>
                        <a:rPr lang="ru-RU" sz="1200" dirty="0">
                          <a:latin typeface="Times New Roman"/>
                          <a:ea typeface="Times New Roman"/>
                          <a:cs typeface="Times New Roman"/>
                        </a:rPr>
                        <a:t> реагирует на проявления сложностей у детей  с ОВЗ в обучении</a:t>
                      </a:r>
                      <a:endParaRPr lang="ru-RU" sz="12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Times New Roman"/>
                          <a:cs typeface="Times New Roman"/>
                        </a:rPr>
                        <a:t>1) Учитель не может связать выбор структуры урока с особенностями контингента.</a:t>
                      </a:r>
                      <a:endParaRPr lang="ru-RU" sz="1600" dirty="0">
                        <a:latin typeface="Calibri"/>
                        <a:ea typeface="Times New Roman"/>
                        <a:cs typeface="Times New Roman"/>
                      </a:endParaRPr>
                    </a:p>
                    <a:p>
                      <a:pPr>
                        <a:lnSpc>
                          <a:spcPct val="115000"/>
                        </a:lnSpc>
                        <a:spcAft>
                          <a:spcPts val="0"/>
                        </a:spcAft>
                      </a:pPr>
                      <a:r>
                        <a:rPr lang="ru-RU" sz="1600" dirty="0">
                          <a:latin typeface="Times New Roman"/>
                          <a:ea typeface="Times New Roman"/>
                          <a:cs typeface="Times New Roman"/>
                        </a:rPr>
                        <a:t>2) Памятки для детей по работе с оборудованием отсутствуют.</a:t>
                      </a:r>
                      <a:endParaRPr lang="ru-RU" sz="1600" dirty="0">
                        <a:latin typeface="Calibri"/>
                        <a:ea typeface="Times New Roman"/>
                        <a:cs typeface="Times New Roman"/>
                      </a:endParaRPr>
                    </a:p>
                    <a:p>
                      <a:pPr>
                        <a:lnSpc>
                          <a:spcPct val="115000"/>
                        </a:lnSpc>
                        <a:spcAft>
                          <a:spcPts val="0"/>
                        </a:spcAft>
                      </a:pPr>
                      <a:r>
                        <a:rPr lang="ru-RU" sz="1600" dirty="0">
                          <a:latin typeface="Times New Roman"/>
                          <a:ea typeface="Times New Roman"/>
                          <a:cs typeface="Times New Roman"/>
                        </a:rPr>
                        <a:t>3) Дети с ОВЗ не получают необходимой педагогической поддержки.</a:t>
                      </a:r>
                      <a:endParaRPr lang="ru-RU" sz="16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40960" cy="620688"/>
          </a:xfrm>
        </p:spPr>
        <p:txBody>
          <a:bodyPr>
            <a:noAutofit/>
          </a:bodyPr>
          <a:lstStyle/>
          <a:p>
            <a:r>
              <a:rPr lang="ru-RU" sz="3200" b="1" dirty="0" smtClean="0">
                <a:solidFill>
                  <a:srgbClr val="C00000"/>
                </a:solidFill>
              </a:rPr>
              <a:t>«Здоровый нищий богаче больного короля»  </a:t>
            </a:r>
            <a:r>
              <a:rPr lang="ru-RU" sz="3200" b="1" dirty="0" smtClean="0">
                <a:solidFill>
                  <a:srgbClr val="0033CC"/>
                </a:solidFill>
              </a:rPr>
              <a:t/>
            </a:r>
            <a:br>
              <a:rPr lang="ru-RU" sz="3200" b="1" dirty="0" smtClean="0">
                <a:solidFill>
                  <a:srgbClr val="0033CC"/>
                </a:solidFill>
              </a:rPr>
            </a:br>
            <a:r>
              <a:rPr lang="ru-RU" sz="3200" b="1" dirty="0" smtClean="0">
                <a:solidFill>
                  <a:srgbClr val="0033CC"/>
                </a:solidFill>
              </a:rPr>
              <a:t>                                                                 </a:t>
            </a:r>
            <a:r>
              <a:rPr lang="ru-RU" sz="1800" i="1" dirty="0" smtClean="0"/>
              <a:t>Артур Шопенгауэр</a:t>
            </a:r>
            <a:r>
              <a:rPr lang="ru-RU" sz="3200" i="1" dirty="0" smtClean="0"/>
              <a:t/>
            </a:r>
            <a:br>
              <a:rPr lang="ru-RU" sz="3200" i="1" dirty="0" smtClean="0"/>
            </a:br>
            <a:endParaRPr lang="ru-RU" sz="3200" b="1" dirty="0">
              <a:solidFill>
                <a:srgbClr val="0033CC"/>
              </a:solidFill>
            </a:endParaRPr>
          </a:p>
        </p:txBody>
      </p:sp>
      <p:sp>
        <p:nvSpPr>
          <p:cNvPr id="3" name="Содержимое 2"/>
          <p:cNvSpPr>
            <a:spLocks noGrp="1"/>
          </p:cNvSpPr>
          <p:nvPr>
            <p:ph idx="1"/>
          </p:nvPr>
        </p:nvSpPr>
        <p:spPr>
          <a:xfrm>
            <a:off x="179512" y="1124744"/>
            <a:ext cx="8507288" cy="5472608"/>
          </a:xfrm>
        </p:spPr>
        <p:txBody>
          <a:bodyPr>
            <a:normAutofit/>
          </a:bodyPr>
          <a:lstStyle/>
          <a:p>
            <a:r>
              <a:rPr lang="ru-RU" sz="1800" b="1" dirty="0" smtClean="0">
                <a:solidFill>
                  <a:srgbClr val="0033CC"/>
                </a:solidFill>
              </a:rPr>
              <a:t>Условия в классе должны соответствовать нормам (температура и свежесть воздуха, рациональность освещения класса и доски).</a:t>
            </a:r>
          </a:p>
          <a:p>
            <a:r>
              <a:rPr lang="ru-RU" sz="1800" b="1" dirty="0" smtClean="0">
                <a:solidFill>
                  <a:srgbClr val="0033CC"/>
                </a:solidFill>
              </a:rPr>
              <a:t>Разнообразие видов деятельности (однообразность урока способствует утомлению школьников).</a:t>
            </a:r>
          </a:p>
          <a:p>
            <a:r>
              <a:rPr lang="ru-RU" sz="1800" b="1" dirty="0" smtClean="0">
                <a:solidFill>
                  <a:srgbClr val="0033CC"/>
                </a:solidFill>
              </a:rPr>
              <a:t>Применение методов, способствующих активизации инициативы и творческого самовыражения учащихся.</a:t>
            </a:r>
          </a:p>
          <a:p>
            <a:r>
              <a:rPr lang="ru-RU" sz="1800" b="1" dirty="0" smtClean="0">
                <a:solidFill>
                  <a:srgbClr val="0033CC"/>
                </a:solidFill>
              </a:rPr>
              <a:t> Смена поз учащихся, соответственно видам работы.</a:t>
            </a:r>
          </a:p>
          <a:p>
            <a:r>
              <a:rPr lang="ru-RU" sz="1800" b="1" dirty="0" smtClean="0">
                <a:solidFill>
                  <a:srgbClr val="0033CC"/>
                </a:solidFill>
              </a:rPr>
              <a:t>Физкультминутки, минутки релаксации, дыхательная гимнастика, гимнастика для глаз. </a:t>
            </a:r>
          </a:p>
          <a:p>
            <a:r>
              <a:rPr lang="ru-RU" sz="1800" b="1" dirty="0" smtClean="0">
                <a:solidFill>
                  <a:srgbClr val="0033CC"/>
                </a:solidFill>
              </a:rPr>
              <a:t>Мотивации учебной деятельности. </a:t>
            </a:r>
            <a:r>
              <a:rPr lang="ru-RU" sz="1800" b="1" i="1" dirty="0" smtClean="0">
                <a:solidFill>
                  <a:srgbClr val="0033CC"/>
                </a:solidFill>
              </a:rPr>
              <a:t>Внешняя мотивация: оценка, похвала, поддержка, соревновательный метод. Стимуляция внутренней мотивации: стремление больше узнать, радость от активности, интерес к изучаемому материалу.</a:t>
            </a:r>
          </a:p>
          <a:p>
            <a:r>
              <a:rPr lang="ru-RU" sz="1800" b="1" dirty="0" smtClean="0">
                <a:solidFill>
                  <a:srgbClr val="0033CC"/>
                </a:solidFill>
              </a:rPr>
              <a:t>Эмоциональные разрядки: шутка, улыбка, музыкальная минутка, небольшое стихотворение.</a:t>
            </a:r>
          </a:p>
          <a:p>
            <a:r>
              <a:rPr lang="ru-RU" sz="1800" b="1" dirty="0" smtClean="0">
                <a:solidFill>
                  <a:srgbClr val="0033CC"/>
                </a:solidFill>
              </a:rPr>
              <a:t>Посильное домашнее задание (с пояснением).</a:t>
            </a:r>
          </a:p>
          <a:p>
            <a:pPr>
              <a:buNone/>
            </a:pPr>
            <a:r>
              <a:rPr lang="ru-RU" sz="1800" dirty="0" smtClean="0"/>
              <a:t> </a:t>
            </a:r>
            <a:endParaRPr lang="ru-RU" sz="1400" dirty="0"/>
          </a:p>
        </p:txBody>
      </p:sp>
      <p:pic>
        <p:nvPicPr>
          <p:cNvPr id="4" name="Picture 5" descr="110752829"/>
          <p:cNvPicPr>
            <a:picLocks noChangeAspect="1" noChangeArrowheads="1" noCrop="1"/>
          </p:cNvPicPr>
          <p:nvPr/>
        </p:nvPicPr>
        <p:blipFill>
          <a:blip r:embed="rId2" cstate="print"/>
          <a:srcRect/>
          <a:stretch>
            <a:fillRect/>
          </a:stretch>
        </p:blipFill>
        <p:spPr bwMode="auto">
          <a:xfrm>
            <a:off x="7164288" y="5241618"/>
            <a:ext cx="1656184" cy="1513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4" y="260648"/>
          <a:ext cx="8856985" cy="6408712"/>
        </p:xfrm>
        <a:graphic>
          <a:graphicData uri="http://schemas.openxmlformats.org/drawingml/2006/table">
            <a:tbl>
              <a:tblPr/>
              <a:tblGrid>
                <a:gridCol w="1080120"/>
                <a:gridCol w="1584176"/>
                <a:gridCol w="2928752"/>
                <a:gridCol w="1709551"/>
                <a:gridCol w="1554386"/>
              </a:tblGrid>
              <a:tr h="6408712">
                <a:tc>
                  <a:txBody>
                    <a:bodyPr/>
                    <a:lstStyle/>
                    <a:p>
                      <a:pPr>
                        <a:lnSpc>
                          <a:spcPct val="115000"/>
                        </a:lnSpc>
                        <a:spcAft>
                          <a:spcPts val="0"/>
                        </a:spcAft>
                      </a:pPr>
                      <a:endParaRPr lang="ru-RU" sz="800" dirty="0">
                        <a:latin typeface="Calibri"/>
                        <a:ea typeface="Times New Roman"/>
                        <a:cs typeface="Times New Roman"/>
                      </a:endParaRPr>
                    </a:p>
                    <a:p>
                      <a:pPr>
                        <a:lnSpc>
                          <a:spcPct val="115000"/>
                        </a:lnSpc>
                        <a:spcAft>
                          <a:spcPts val="0"/>
                        </a:spcAft>
                      </a:pPr>
                      <a:r>
                        <a:rPr lang="ru-RU" sz="3600" b="1" dirty="0" smtClean="0">
                          <a:solidFill>
                            <a:srgbClr val="C00000"/>
                          </a:solidFill>
                          <a:latin typeface="Times New Roman"/>
                          <a:ea typeface="Times New Roman"/>
                          <a:cs typeface="Times New Roman"/>
                        </a:rPr>
                        <a:t>     КОММУНИКАТИВНАЯ</a:t>
                      </a:r>
                      <a:endParaRPr lang="ru-RU" sz="3600" dirty="0">
                        <a:solidFill>
                          <a:srgbClr val="C00000"/>
                        </a:solidFill>
                        <a:latin typeface="Calibri"/>
                        <a:ea typeface="Times New Roman"/>
                        <a:cs typeface="Times New Roman"/>
                      </a:endParaRPr>
                    </a:p>
                  </a:txBody>
                  <a:tcPr marL="40753" marR="407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ru-RU" sz="2400" b="1" dirty="0" smtClean="0">
                          <a:latin typeface="Times New Roman"/>
                          <a:ea typeface="Times New Roman"/>
                          <a:cs typeface="Times New Roman"/>
                        </a:rPr>
                        <a:t>7.  Стиль </a:t>
                      </a:r>
                      <a:r>
                        <a:rPr lang="ru-RU" sz="2400" b="1" dirty="0">
                          <a:latin typeface="Times New Roman"/>
                          <a:ea typeface="Times New Roman"/>
                          <a:cs typeface="Times New Roman"/>
                        </a:rPr>
                        <a:t>и формы </a:t>
                      </a:r>
                      <a:r>
                        <a:rPr lang="ru-RU" sz="2400" b="1" dirty="0" smtClean="0">
                          <a:latin typeface="Times New Roman"/>
                          <a:ea typeface="Times New Roman"/>
                          <a:cs typeface="Times New Roman"/>
                        </a:rPr>
                        <a:t>педагоги</a:t>
                      </a:r>
                    </a:p>
                    <a:p>
                      <a:pPr>
                        <a:lnSpc>
                          <a:spcPct val="115000"/>
                        </a:lnSpc>
                        <a:spcAft>
                          <a:spcPts val="0"/>
                        </a:spcAft>
                      </a:pPr>
                      <a:r>
                        <a:rPr lang="ru-RU" sz="2400" b="1" dirty="0" err="1" smtClean="0">
                          <a:latin typeface="Times New Roman"/>
                          <a:ea typeface="Times New Roman"/>
                          <a:cs typeface="Times New Roman"/>
                        </a:rPr>
                        <a:t>ческого</a:t>
                      </a:r>
                      <a:r>
                        <a:rPr lang="ru-RU" sz="2400" b="1" dirty="0" smtClean="0">
                          <a:latin typeface="Times New Roman"/>
                          <a:ea typeface="Times New Roman"/>
                          <a:cs typeface="Times New Roman"/>
                        </a:rPr>
                        <a:t> </a:t>
                      </a:r>
                      <a:r>
                        <a:rPr lang="ru-RU" sz="2400" b="1" dirty="0">
                          <a:latin typeface="Times New Roman"/>
                          <a:ea typeface="Times New Roman"/>
                          <a:cs typeface="Times New Roman"/>
                        </a:rPr>
                        <a:t>взаимодействия на уроке</a:t>
                      </a:r>
                      <a:endParaRPr lang="ru-RU" sz="20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1400" b="1" u="sng" dirty="0">
                          <a:latin typeface="Times New Roman"/>
                          <a:ea typeface="Times New Roman"/>
                          <a:cs typeface="Times New Roman"/>
                        </a:rPr>
                        <a:t>1) На уроке идет обучение различным формам парной, групповой и коллективной деятельности, реализовано развитие коммуникативных УУД</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2) Учитель использует  понимающий и директивно-понимающий стиля общения, не допускает как панибратства и излишнего либерализма, так и  отстраненного, равнодушного стиля общения.</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3) Оценивается умения учителя оперативно реагировать на изменения в состоянии учащихся, умение предупреждать конфликты, оперативно решать возникающие проблемы</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4) Умеет хвалить каждого за его достижения. </a:t>
                      </a:r>
                      <a:r>
                        <a:rPr lang="ru-RU" sz="1400" dirty="0">
                          <a:solidFill>
                            <a:srgbClr val="0000CC"/>
                          </a:solidFill>
                          <a:latin typeface="Times New Roman"/>
                          <a:ea typeface="Times New Roman"/>
                          <a:cs typeface="Times New Roman"/>
                        </a:rPr>
                        <a:t>Умеет делать замечания </a:t>
                      </a:r>
                      <a:r>
                        <a:rPr lang="ru-RU" sz="1600" b="1" dirty="0">
                          <a:solidFill>
                            <a:srgbClr val="0000CC"/>
                          </a:solidFill>
                          <a:latin typeface="Times New Roman"/>
                          <a:ea typeface="Times New Roman"/>
                          <a:cs typeface="Times New Roman"/>
                        </a:rPr>
                        <a:t>«от принца к принцу» </a:t>
                      </a:r>
                      <a:endParaRPr lang="ru-RU" sz="1400" b="1" dirty="0">
                        <a:solidFill>
                          <a:srgbClr val="0000CC"/>
                        </a:solidFill>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5) Формы  общения на уроке  – </a:t>
                      </a:r>
                      <a:r>
                        <a:rPr lang="ru-RU" sz="1400" b="1" dirty="0">
                          <a:solidFill>
                            <a:srgbClr val="0000CC"/>
                          </a:solidFill>
                          <a:latin typeface="Times New Roman"/>
                          <a:ea typeface="Times New Roman"/>
                          <a:cs typeface="Times New Roman"/>
                        </a:rPr>
                        <a:t>диалог, </a:t>
                      </a:r>
                      <a:r>
                        <a:rPr lang="ru-RU" sz="1400" b="1" dirty="0" err="1">
                          <a:solidFill>
                            <a:srgbClr val="0000CC"/>
                          </a:solidFill>
                          <a:latin typeface="Times New Roman"/>
                          <a:ea typeface="Times New Roman"/>
                          <a:cs typeface="Times New Roman"/>
                        </a:rPr>
                        <a:t>полилог</a:t>
                      </a:r>
                      <a:r>
                        <a:rPr lang="ru-RU" sz="1400" b="1" dirty="0">
                          <a:solidFill>
                            <a:srgbClr val="0000CC"/>
                          </a:solidFill>
                          <a:latin typeface="Times New Roman"/>
                          <a:ea typeface="Times New Roman"/>
                          <a:cs typeface="Times New Roman"/>
                        </a:rPr>
                        <a:t>, консалтинг </a:t>
                      </a:r>
                      <a:r>
                        <a:rPr lang="ru-RU" sz="1400" dirty="0">
                          <a:latin typeface="Times New Roman"/>
                          <a:ea typeface="Times New Roman"/>
                          <a:cs typeface="Times New Roman"/>
                        </a:rPr>
                        <a:t>(от англ. </a:t>
                      </a:r>
                      <a:r>
                        <a:rPr lang="en-US" sz="1400" dirty="0">
                          <a:latin typeface="Times New Roman"/>
                          <a:ea typeface="Times New Roman"/>
                          <a:cs typeface="Times New Roman"/>
                        </a:rPr>
                        <a:t>consulting</a:t>
                      </a:r>
                      <a:r>
                        <a:rPr lang="ru-RU" sz="1400" dirty="0">
                          <a:latin typeface="Times New Roman"/>
                          <a:ea typeface="Times New Roman"/>
                          <a:cs typeface="Times New Roman"/>
                        </a:rPr>
                        <a:t> - консультирование)</a:t>
                      </a:r>
                      <a:endParaRPr lang="ru-RU" sz="14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Учитель не всегда выбирает наиболее эффективные способы общения на уроке, допускает ошибки в индивидуальном общении</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Формы учебного взаимодействия на уроке однообразны:</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изредка по ситуации учитель позволяет учащимся помогать друг другу</a:t>
                      </a:r>
                      <a:endParaRPr lang="ru-RU" sz="14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Учитель практически не использует эффективные приемы педагогического общения на уроке.</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Плохо </a:t>
                      </a:r>
                      <a:r>
                        <a:rPr lang="ru-RU" sz="1400" dirty="0" err="1">
                          <a:latin typeface="Times New Roman"/>
                          <a:ea typeface="Times New Roman"/>
                          <a:cs typeface="Times New Roman"/>
                        </a:rPr>
                        <a:t>рефлексирует</a:t>
                      </a:r>
                      <a:r>
                        <a:rPr lang="ru-RU" sz="1400" dirty="0">
                          <a:latin typeface="Times New Roman"/>
                          <a:ea typeface="Times New Roman"/>
                          <a:cs typeface="Times New Roman"/>
                        </a:rPr>
                        <a:t> психологическое состояние детей.</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Учитель проводит урок в режиме «говорящей головы».  </a:t>
                      </a:r>
                      <a:endParaRPr lang="ru-RU" sz="14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116633"/>
          <a:ext cx="9036496" cy="6741368"/>
        </p:xfrm>
        <a:graphic>
          <a:graphicData uri="http://schemas.openxmlformats.org/drawingml/2006/table">
            <a:tbl>
              <a:tblPr/>
              <a:tblGrid>
                <a:gridCol w="982416"/>
                <a:gridCol w="2040397"/>
                <a:gridCol w="3095383"/>
                <a:gridCol w="1584824"/>
                <a:gridCol w="1333476"/>
              </a:tblGrid>
              <a:tr h="3586112">
                <a:tc rowSpan="2">
                  <a:txBody>
                    <a:bodyPr/>
                    <a:lstStyle/>
                    <a:p>
                      <a:pPr algn="ctr">
                        <a:lnSpc>
                          <a:spcPct val="115000"/>
                        </a:lnSpc>
                        <a:spcAft>
                          <a:spcPts val="0"/>
                        </a:spcAft>
                      </a:pPr>
                      <a:endParaRPr lang="ru-RU" sz="700" dirty="0">
                        <a:latin typeface="Calibri"/>
                        <a:ea typeface="Times New Roman"/>
                        <a:cs typeface="Times New Roman"/>
                      </a:endParaRPr>
                    </a:p>
                    <a:p>
                      <a:pPr algn="ctr">
                        <a:lnSpc>
                          <a:spcPct val="115000"/>
                        </a:lnSpc>
                        <a:spcAft>
                          <a:spcPts val="0"/>
                        </a:spcAft>
                      </a:pPr>
                      <a:r>
                        <a:rPr lang="ru-RU" sz="3600" b="1" dirty="0">
                          <a:solidFill>
                            <a:srgbClr val="C00000"/>
                          </a:solidFill>
                          <a:latin typeface="Times New Roman"/>
                          <a:ea typeface="Times New Roman"/>
                          <a:cs typeface="Times New Roman"/>
                        </a:rPr>
                        <a:t>УПРАВЛЕНЧЕСКАЯ</a:t>
                      </a:r>
                      <a:endParaRPr lang="ru-RU" sz="3600" dirty="0">
                        <a:solidFill>
                          <a:srgbClr val="C00000"/>
                        </a:solidFill>
                        <a:latin typeface="Calibri"/>
                        <a:ea typeface="Times New Roman"/>
                        <a:cs typeface="Times New Roman"/>
                      </a:endParaRPr>
                    </a:p>
                  </a:txBody>
                  <a:tcPr marL="40753" marR="407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ru-RU" sz="2000" b="1" dirty="0">
                          <a:latin typeface="Times New Roman"/>
                          <a:ea typeface="Times New Roman"/>
                          <a:cs typeface="Times New Roman"/>
                        </a:rPr>
                        <a:t>8. Управление организацией учебной деятельности обучающихся через систему оценивания</a:t>
                      </a:r>
                      <a:endParaRPr lang="ru-RU" sz="18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1400" dirty="0">
                          <a:latin typeface="Times New Roman"/>
                          <a:ea typeface="Times New Roman"/>
                          <a:cs typeface="Times New Roman"/>
                        </a:rPr>
                        <a:t>1) Учитель использует </a:t>
                      </a:r>
                      <a:r>
                        <a:rPr lang="ru-RU" sz="1400" b="1" i="1" dirty="0">
                          <a:latin typeface="Times New Roman"/>
                          <a:ea typeface="Times New Roman"/>
                          <a:cs typeface="Times New Roman"/>
                        </a:rPr>
                        <a:t>формирующее</a:t>
                      </a:r>
                      <a:r>
                        <a:rPr lang="ru-RU" sz="1400" dirty="0">
                          <a:latin typeface="Times New Roman"/>
                          <a:ea typeface="Times New Roman"/>
                          <a:cs typeface="Times New Roman"/>
                        </a:rPr>
                        <a:t> оценивание деятельности учащихся на уроке: на этапе проверки достижений используются приемы, позволяющие оценить </a:t>
                      </a:r>
                      <a:endParaRPr lang="ru-RU" sz="1400" dirty="0">
                        <a:latin typeface="Calibri"/>
                        <a:ea typeface="Times New Roman"/>
                        <a:cs typeface="Times New Roman"/>
                      </a:endParaRPr>
                    </a:p>
                    <a:p>
                      <a:pPr marL="342900" lvl="0" indent="-342900">
                        <a:lnSpc>
                          <a:spcPct val="115000"/>
                        </a:lnSpc>
                        <a:spcAft>
                          <a:spcPts val="0"/>
                        </a:spcAft>
                        <a:buFont typeface="Symbol"/>
                        <a:buChar char=""/>
                      </a:pPr>
                      <a:r>
                        <a:rPr lang="ru-RU" sz="1400" b="1" u="sng" dirty="0">
                          <a:latin typeface="Times New Roman"/>
                          <a:ea typeface="Times New Roman"/>
                          <a:cs typeface="Times New Roman"/>
                        </a:rPr>
                        <a:t>динамику предметных и </a:t>
                      </a:r>
                      <a:r>
                        <a:rPr lang="ru-RU" sz="1400" b="1" u="sng" dirty="0" err="1">
                          <a:latin typeface="Times New Roman"/>
                          <a:ea typeface="Times New Roman"/>
                          <a:cs typeface="Times New Roman"/>
                        </a:rPr>
                        <a:t>метапредметных</a:t>
                      </a:r>
                      <a:r>
                        <a:rPr lang="ru-RU" sz="1400" b="1" u="sng" dirty="0">
                          <a:latin typeface="Times New Roman"/>
                          <a:ea typeface="Times New Roman"/>
                          <a:cs typeface="Times New Roman"/>
                        </a:rPr>
                        <a:t> достижений  в работе каждого ученика</a:t>
                      </a:r>
                      <a:r>
                        <a:rPr lang="ru-RU" sz="1400" dirty="0">
                          <a:latin typeface="Times New Roman"/>
                          <a:ea typeface="Times New Roman"/>
                          <a:cs typeface="Times New Roman"/>
                        </a:rPr>
                        <a:t>,</a:t>
                      </a:r>
                      <a:endParaRPr lang="ru-RU" sz="14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общий уровень </a:t>
                      </a:r>
                      <a:r>
                        <a:rPr lang="ru-RU" sz="1400" dirty="0" err="1">
                          <a:latin typeface="Times New Roman"/>
                          <a:ea typeface="Times New Roman"/>
                          <a:cs typeface="Times New Roman"/>
                        </a:rPr>
                        <a:t>обученности</a:t>
                      </a:r>
                      <a:r>
                        <a:rPr lang="ru-RU" sz="1400" dirty="0">
                          <a:latin typeface="Times New Roman"/>
                          <a:ea typeface="Times New Roman"/>
                          <a:cs typeface="Times New Roman"/>
                        </a:rPr>
                        <a:t> класса, позволяющий приступить к дальнейшей работе.</a:t>
                      </a:r>
                      <a:endParaRPr lang="ru-RU" sz="14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1) Учитель реализует </a:t>
                      </a:r>
                      <a:r>
                        <a:rPr lang="ru-RU" sz="1100" b="1" i="1" dirty="0">
                          <a:latin typeface="Times New Roman"/>
                          <a:ea typeface="Times New Roman"/>
                          <a:cs typeface="Times New Roman"/>
                        </a:rPr>
                        <a:t>констатирующее </a:t>
                      </a:r>
                      <a:r>
                        <a:rPr lang="ru-RU" sz="1100" dirty="0">
                          <a:latin typeface="Times New Roman"/>
                          <a:ea typeface="Times New Roman"/>
                          <a:cs typeface="Times New Roman"/>
                        </a:rPr>
                        <a:t>оценивание учебных достижений, что  позволяет оценить соответствие уровня реальных достижений  обучающихся запланированному, но не показывает динамику результатов каждого ученика</a:t>
                      </a:r>
                      <a:endParaRPr lang="ru-RU" sz="11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Times New Roman"/>
                          <a:cs typeface="Times New Roman"/>
                        </a:rPr>
                        <a:t>1) У учителя не сложилась целостная система оценивания на основе критериев и показателей в соответствии с ФГОС</a:t>
                      </a:r>
                      <a:endParaRPr lang="ru-RU" sz="16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256">
                <a:tc vMerge="1">
                  <a:txBody>
                    <a:bodyPr/>
                    <a:lstStyle/>
                    <a:p>
                      <a:endParaRPr lang="ru-RU"/>
                    </a:p>
                  </a:txBody>
                  <a:tcPr/>
                </a:tc>
                <a:tc>
                  <a:txBody>
                    <a:bodyPr/>
                    <a:lstStyle/>
                    <a:p>
                      <a:pPr>
                        <a:lnSpc>
                          <a:spcPct val="115000"/>
                        </a:lnSpc>
                        <a:spcAft>
                          <a:spcPts val="0"/>
                        </a:spcAft>
                      </a:pPr>
                      <a:r>
                        <a:rPr lang="ru-RU" sz="2000" b="1" dirty="0">
                          <a:latin typeface="Times New Roman"/>
                          <a:ea typeface="Times New Roman"/>
                          <a:cs typeface="Times New Roman"/>
                        </a:rPr>
                        <a:t>9.  Управление собственной обучающей деятельностью</a:t>
                      </a:r>
                      <a:endParaRPr lang="ru-RU" sz="18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1200" b="1" u="sng" dirty="0">
                          <a:latin typeface="Times New Roman"/>
                          <a:ea typeface="Times New Roman"/>
                          <a:cs typeface="Times New Roman"/>
                        </a:rPr>
                        <a:t>1) Учитель умеет проанализировать качество организационных условий и ресурсов урока, темы, курса и корректировать это качество по результатам анализа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2) Учитель демонстрирует высокий уровень навыков педагогической диагностики при  анализе урока, умеет проанализировать  удачи и промахи урока «по горячим следам».</a:t>
                      </a:r>
                      <a:endParaRPr lang="ru-RU" sz="12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700" dirty="0">
                          <a:latin typeface="Times New Roman"/>
                          <a:ea typeface="Times New Roman"/>
                          <a:cs typeface="Times New Roman"/>
                        </a:rPr>
                        <a:t>1</a:t>
                      </a:r>
                      <a:r>
                        <a:rPr lang="ru-RU" sz="1200" dirty="0">
                          <a:latin typeface="Times New Roman"/>
                          <a:ea typeface="Times New Roman"/>
                          <a:cs typeface="Times New Roman"/>
                        </a:rPr>
                        <a:t>) Учитель недостаточно владеет навыками педагогической самодиагностики, практически не способен оперировать психолого-педагогической терминологией</a:t>
                      </a:r>
                      <a:endParaRPr lang="ru-RU" sz="7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Times New Roman"/>
                          <a:cs typeface="Times New Roman"/>
                        </a:rPr>
                        <a:t>1) Учитель не владеет навыками </a:t>
                      </a:r>
                      <a:r>
                        <a:rPr lang="ru-RU" sz="1400" dirty="0">
                          <a:latin typeface="Times New Roman"/>
                          <a:ea typeface="Times New Roman"/>
                          <a:cs typeface="Times New Roman"/>
                        </a:rPr>
                        <a:t>педагогической </a:t>
                      </a:r>
                      <a:r>
                        <a:rPr lang="ru-RU" sz="1600" dirty="0">
                          <a:latin typeface="Times New Roman"/>
                          <a:ea typeface="Times New Roman"/>
                          <a:cs typeface="Times New Roman"/>
                        </a:rPr>
                        <a:t>диагностики</a:t>
                      </a:r>
                      <a:endParaRPr lang="ru-RU" sz="16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836712"/>
          <a:ext cx="9181523" cy="5801062"/>
        </p:xfrm>
        <a:graphic>
          <a:graphicData uri="http://schemas.openxmlformats.org/drawingml/2006/table">
            <a:tbl>
              <a:tblPr/>
              <a:tblGrid>
                <a:gridCol w="936102"/>
                <a:gridCol w="935694"/>
                <a:gridCol w="1871796"/>
                <a:gridCol w="1053387"/>
                <a:gridCol w="243581"/>
                <a:gridCol w="227195"/>
                <a:gridCol w="234953"/>
                <a:gridCol w="235527"/>
                <a:gridCol w="235527"/>
                <a:gridCol w="362942"/>
                <a:gridCol w="288032"/>
                <a:gridCol w="288032"/>
                <a:gridCol w="432048"/>
                <a:gridCol w="288032"/>
                <a:gridCol w="360040"/>
                <a:gridCol w="288032"/>
                <a:gridCol w="288032"/>
                <a:gridCol w="72008"/>
                <a:gridCol w="72008"/>
                <a:gridCol w="72008"/>
                <a:gridCol w="86342"/>
                <a:gridCol w="310205"/>
              </a:tblGrid>
              <a:tr h="183291">
                <a:tc>
                  <a:txBody>
                    <a:bodyPr/>
                    <a:lstStyle/>
                    <a:p>
                      <a:pPr>
                        <a:lnSpc>
                          <a:spcPct val="115000"/>
                        </a:lnSpc>
                        <a:spcAft>
                          <a:spcPts val="0"/>
                        </a:spcAft>
                      </a:pPr>
                      <a:r>
                        <a:rPr lang="ru-RU" sz="1200" b="1" u="sng" dirty="0">
                          <a:solidFill>
                            <a:srgbClr val="FF0000"/>
                          </a:solidFill>
                          <a:latin typeface="Calibri"/>
                          <a:ea typeface="Calibri"/>
                          <a:cs typeface="Times New Roman"/>
                        </a:rPr>
                        <a:t>Ф.И.</a:t>
                      </a:r>
                      <a:r>
                        <a:rPr lang="ru-RU" sz="1100" b="1" u="sng" dirty="0">
                          <a:solidFill>
                            <a:srgbClr val="FF0000"/>
                          </a:solidFill>
                          <a:latin typeface="Calibri"/>
                          <a:ea typeface="Calibri"/>
                          <a:cs typeface="Times New Roman"/>
                        </a:rPr>
                        <a:t>уч-ся</a:t>
                      </a:r>
                      <a:endParaRPr lang="ru-RU" sz="11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ru-RU" sz="2000" b="1" u="sng" dirty="0">
                          <a:solidFill>
                            <a:srgbClr val="FF0000"/>
                          </a:solidFill>
                          <a:latin typeface="Calibri"/>
                          <a:ea typeface="Calibri"/>
                          <a:cs typeface="Times New Roman"/>
                        </a:rPr>
                        <a:t>Критерии</a:t>
                      </a:r>
                      <a:endParaRPr lang="ru-RU" sz="16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a:lnSpc>
                          <a:spcPct val="115000"/>
                        </a:lnSpc>
                        <a:spcAft>
                          <a:spcPts val="0"/>
                        </a:spcAft>
                      </a:pPr>
                      <a:r>
                        <a:rPr lang="ru-RU" sz="1800" b="1" u="sng" dirty="0">
                          <a:solidFill>
                            <a:srgbClr val="FF0000"/>
                          </a:solidFill>
                          <a:latin typeface="Calibri"/>
                          <a:ea typeface="Calibri"/>
                          <a:cs typeface="Times New Roman"/>
                        </a:rPr>
                        <a:t>Баллы</a:t>
                      </a:r>
                      <a:endParaRPr lang="ru-RU" sz="1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gridSpan="17">
                  <a:txBody>
                    <a:bodyPr/>
                    <a:lstStyle/>
                    <a:p>
                      <a:pPr algn="ctr">
                        <a:lnSpc>
                          <a:spcPct val="115000"/>
                        </a:lnSpc>
                        <a:spcAft>
                          <a:spcPts val="0"/>
                        </a:spcAft>
                      </a:pPr>
                      <a:r>
                        <a:rPr lang="ru-RU" sz="1200" b="1" u="sng" dirty="0">
                          <a:solidFill>
                            <a:srgbClr val="FF0000"/>
                          </a:solidFill>
                          <a:latin typeface="Calibri"/>
                          <a:ea typeface="Calibri"/>
                          <a:cs typeface="Times New Roman"/>
                        </a:rPr>
                        <a:t>ДАТА</a:t>
                      </a:r>
                      <a:endParaRPr lang="ru-RU" sz="105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3839">
                <a:tc rowSpan="14">
                  <a:txBody>
                    <a:bodyPr/>
                    <a:lstStyle/>
                    <a:p>
                      <a:pPr marL="71755" marR="71755">
                        <a:lnSpc>
                          <a:spcPct val="115000"/>
                        </a:lnSpc>
                        <a:spcAft>
                          <a:spcPts val="0"/>
                        </a:spcAft>
                      </a:pPr>
                      <a:r>
                        <a:rPr lang="ru-RU" sz="2400" b="1" u="none" dirty="0" smtClean="0">
                          <a:solidFill>
                            <a:srgbClr val="0000FF"/>
                          </a:solidFill>
                          <a:latin typeface="Calibri"/>
                          <a:ea typeface="Calibri"/>
                          <a:cs typeface="Times New Roman"/>
                        </a:rPr>
                        <a:t>                  </a:t>
                      </a:r>
                      <a:r>
                        <a:rPr lang="ru-RU" sz="2800" b="1" u="none" dirty="0" smtClean="0">
                          <a:solidFill>
                            <a:srgbClr val="0000FF"/>
                          </a:solidFill>
                          <a:latin typeface="Calibri"/>
                          <a:ea typeface="Calibri"/>
                          <a:cs typeface="Times New Roman"/>
                        </a:rPr>
                        <a:t> </a:t>
                      </a:r>
                      <a:r>
                        <a:rPr lang="ru-RU" sz="2800" b="1" u="none" dirty="0" err="1" smtClean="0">
                          <a:solidFill>
                            <a:srgbClr val="0000FF"/>
                          </a:solidFill>
                          <a:latin typeface="Calibri"/>
                          <a:ea typeface="Calibri"/>
                          <a:cs typeface="Times New Roman"/>
                        </a:rPr>
                        <a:t>Масаев</a:t>
                      </a:r>
                      <a:r>
                        <a:rPr lang="ru-RU" sz="2800" b="1" u="none" dirty="0" smtClean="0">
                          <a:solidFill>
                            <a:srgbClr val="0000FF"/>
                          </a:solidFill>
                          <a:latin typeface="Calibri"/>
                          <a:ea typeface="Calibri"/>
                          <a:cs typeface="Times New Roman"/>
                        </a:rPr>
                        <a:t> </a:t>
                      </a:r>
                      <a:r>
                        <a:rPr lang="ru-RU" sz="2800" b="1" u="none" dirty="0" err="1" smtClean="0">
                          <a:solidFill>
                            <a:srgbClr val="0000FF"/>
                          </a:solidFill>
                          <a:latin typeface="Calibri"/>
                          <a:ea typeface="Calibri"/>
                          <a:cs typeface="Times New Roman"/>
                        </a:rPr>
                        <a:t>Минкаил</a:t>
                      </a:r>
                      <a:endParaRPr lang="ru-RU" sz="2800" b="1" u="none" dirty="0" smtClean="0">
                        <a:solidFill>
                          <a:srgbClr val="0000FF"/>
                        </a:solidFill>
                        <a:latin typeface="Calibri"/>
                        <a:ea typeface="Calibri"/>
                        <a:cs typeface="Times New Roman"/>
                      </a:endParaRPr>
                    </a:p>
                    <a:p>
                      <a:pPr marL="71755" marR="71755">
                        <a:lnSpc>
                          <a:spcPct val="115000"/>
                        </a:lnSpc>
                        <a:spcAft>
                          <a:spcPts val="0"/>
                        </a:spcAft>
                      </a:pPr>
                      <a:endParaRPr lang="ru-RU" sz="2400" b="1" u="none" dirty="0" smtClean="0">
                        <a:solidFill>
                          <a:srgbClr val="0000FF"/>
                        </a:solidFill>
                        <a:latin typeface="Calibri"/>
                        <a:ea typeface="Calibri"/>
                        <a:cs typeface="Times New Roman"/>
                      </a:endParaRPr>
                    </a:p>
                    <a:p>
                      <a:pPr marL="71755" marR="71755">
                        <a:lnSpc>
                          <a:spcPct val="115000"/>
                        </a:lnSpc>
                        <a:spcAft>
                          <a:spcPts val="0"/>
                        </a:spcAft>
                      </a:pPr>
                      <a:endParaRPr lang="ru-RU" sz="2400" b="1" u="none" dirty="0" smtClean="0">
                        <a:solidFill>
                          <a:srgbClr val="0000FF"/>
                        </a:solidFill>
                        <a:latin typeface="Calibri"/>
                        <a:ea typeface="Calibri"/>
                        <a:cs typeface="Times New Roman"/>
                      </a:endParaRPr>
                    </a:p>
                    <a:p>
                      <a:pPr marL="71755" marR="71755">
                        <a:lnSpc>
                          <a:spcPct val="115000"/>
                        </a:lnSpc>
                        <a:spcAft>
                          <a:spcPts val="0"/>
                        </a:spcAft>
                      </a:pPr>
                      <a:endParaRPr lang="ru-RU" sz="1050" u="none" dirty="0">
                        <a:latin typeface="Calibri"/>
                        <a:ea typeface="Calibri"/>
                        <a:cs typeface="Times New Roman"/>
                      </a:endParaRPr>
                    </a:p>
                  </a:txBody>
                  <a:tcPr marL="18491" marR="1849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a:lnSpc>
                          <a:spcPct val="115000"/>
                        </a:lnSpc>
                        <a:spcAft>
                          <a:spcPts val="0"/>
                        </a:spcAft>
                      </a:pPr>
                      <a:endParaRPr lang="ru-RU" sz="1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91">
                <a:tc vMerge="1">
                  <a:txBody>
                    <a:bodyPr/>
                    <a:lstStyle/>
                    <a:p>
                      <a:endParaRPr lang="ru-RU"/>
                    </a:p>
                  </a:txBody>
                  <a:tcPr/>
                </a:tc>
                <a:tc gridSpan="2">
                  <a:txBody>
                    <a:bodyPr/>
                    <a:lstStyle/>
                    <a:p>
                      <a:pPr>
                        <a:lnSpc>
                          <a:spcPct val="115000"/>
                        </a:lnSpc>
                        <a:spcAft>
                          <a:spcPts val="0"/>
                        </a:spcAft>
                      </a:pPr>
                      <a:r>
                        <a:rPr lang="ru-RU" sz="1200" b="1" dirty="0">
                          <a:solidFill>
                            <a:srgbClr val="00B050"/>
                          </a:solidFill>
                          <a:latin typeface="Calibri"/>
                          <a:ea typeface="Calibri"/>
                          <a:cs typeface="Times New Roman"/>
                        </a:rPr>
                        <a:t>Умение формулировать тему урока</a:t>
                      </a:r>
                      <a:endParaRPr lang="ru-RU" sz="11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582">
                <a:tc vMerge="1">
                  <a:txBody>
                    <a:bodyPr/>
                    <a:lstStyle/>
                    <a:p>
                      <a:endParaRPr lang="ru-RU"/>
                    </a:p>
                  </a:txBody>
                  <a:tcPr/>
                </a:tc>
                <a:tc gridSpan="2">
                  <a:txBody>
                    <a:bodyPr/>
                    <a:lstStyle/>
                    <a:p>
                      <a:pPr>
                        <a:lnSpc>
                          <a:spcPct val="115000"/>
                        </a:lnSpc>
                        <a:spcAft>
                          <a:spcPts val="0"/>
                        </a:spcAft>
                      </a:pPr>
                      <a:r>
                        <a:rPr lang="ru-RU" sz="1200" b="1" dirty="0">
                          <a:solidFill>
                            <a:srgbClr val="00B050"/>
                          </a:solidFill>
                          <a:latin typeface="Calibri"/>
                          <a:ea typeface="Calibri"/>
                          <a:cs typeface="Times New Roman"/>
                        </a:rPr>
                        <a:t>Умение ставить цели урока, личностные цели</a:t>
                      </a:r>
                      <a:endParaRPr lang="ru-RU" sz="11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0-2</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931">
                <a:tc vMerge="1">
                  <a:txBody>
                    <a:bodyPr/>
                    <a:lstStyle/>
                    <a:p>
                      <a:endParaRPr lang="ru-RU"/>
                    </a:p>
                  </a:txBody>
                  <a:tcPr/>
                </a:tc>
                <a:tc rowSpan="3">
                  <a:txBody>
                    <a:bodyPr/>
                    <a:lstStyle/>
                    <a:p>
                      <a:pPr>
                        <a:lnSpc>
                          <a:spcPct val="115000"/>
                        </a:lnSpc>
                        <a:spcAft>
                          <a:spcPts val="0"/>
                        </a:spcAft>
                      </a:pPr>
                      <a:endParaRPr lang="ru-RU" sz="700" dirty="0">
                        <a:latin typeface="Calibri"/>
                        <a:ea typeface="Calibri"/>
                        <a:cs typeface="Times New Roman"/>
                      </a:endParaRPr>
                    </a:p>
                    <a:p>
                      <a:pPr>
                        <a:lnSpc>
                          <a:spcPct val="115000"/>
                        </a:lnSpc>
                        <a:spcAft>
                          <a:spcPts val="0"/>
                        </a:spcAft>
                      </a:pPr>
                      <a:endParaRPr lang="ru-RU" sz="2000" b="1" dirty="0" smtClean="0">
                        <a:solidFill>
                          <a:srgbClr val="00B050"/>
                        </a:solidFill>
                        <a:latin typeface="Calibri"/>
                        <a:ea typeface="Calibri"/>
                        <a:cs typeface="Times New Roman"/>
                      </a:endParaRPr>
                    </a:p>
                    <a:p>
                      <a:pPr>
                        <a:lnSpc>
                          <a:spcPct val="115000"/>
                        </a:lnSpc>
                        <a:spcAft>
                          <a:spcPts val="0"/>
                        </a:spcAft>
                      </a:pPr>
                      <a:r>
                        <a:rPr lang="ru-RU" sz="2000" b="1" dirty="0" smtClean="0">
                          <a:solidFill>
                            <a:srgbClr val="00B050"/>
                          </a:solidFill>
                          <a:latin typeface="Calibri"/>
                          <a:ea typeface="Calibri"/>
                          <a:cs typeface="Times New Roman"/>
                        </a:rPr>
                        <a:t>Умение </a:t>
                      </a:r>
                      <a:endParaRPr lang="ru-RU" sz="18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B050"/>
                          </a:solidFill>
                          <a:latin typeface="Calibri"/>
                          <a:ea typeface="Calibri"/>
                          <a:cs typeface="Times New Roman"/>
                        </a:rPr>
                        <a:t>анализировать </a:t>
                      </a:r>
                      <a:endParaRPr lang="ru-RU" sz="16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70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2000" b="1" dirty="0">
                          <a:solidFill>
                            <a:srgbClr val="00B050"/>
                          </a:solidFill>
                          <a:latin typeface="Calibri"/>
                          <a:ea typeface="Calibri"/>
                          <a:cs typeface="Times New Roman"/>
                        </a:rPr>
                        <a:t>обобщать</a:t>
                      </a:r>
                      <a:endParaRPr lang="ru-RU" sz="20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101">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dirty="0">
                          <a:solidFill>
                            <a:srgbClr val="00B050"/>
                          </a:solidFill>
                          <a:latin typeface="Calibri"/>
                          <a:ea typeface="Calibri"/>
                          <a:cs typeface="Times New Roman"/>
                        </a:rPr>
                        <a:t>проводить аналогии</a:t>
                      </a:r>
                      <a:endParaRPr lang="ru-RU" sz="1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94">
                <a:tc vMerge="1">
                  <a:txBody>
                    <a:bodyPr/>
                    <a:lstStyle/>
                    <a:p>
                      <a:endParaRPr lang="ru-RU"/>
                    </a:p>
                  </a:txBody>
                  <a:tcPr/>
                </a:tc>
                <a:tc gridSpan="2">
                  <a:txBody>
                    <a:bodyPr/>
                    <a:lstStyle/>
                    <a:p>
                      <a:pPr>
                        <a:lnSpc>
                          <a:spcPct val="115000"/>
                        </a:lnSpc>
                        <a:spcAft>
                          <a:spcPts val="0"/>
                        </a:spcAft>
                      </a:pPr>
                      <a:r>
                        <a:rPr lang="ru-RU" sz="1400" b="1" dirty="0">
                          <a:solidFill>
                            <a:srgbClr val="00B050"/>
                          </a:solidFill>
                          <a:latin typeface="Calibri"/>
                          <a:ea typeface="Calibri"/>
                          <a:cs typeface="Times New Roman"/>
                        </a:rPr>
                        <a:t>Внимательность </a:t>
                      </a:r>
                      <a:endParaRPr lang="ru-RU" sz="12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871">
                <a:tc vMerge="1">
                  <a:txBody>
                    <a:bodyPr/>
                    <a:lstStyle/>
                    <a:p>
                      <a:endParaRPr lang="ru-RU"/>
                    </a:p>
                  </a:txBody>
                  <a:tcPr/>
                </a:tc>
                <a:tc gridSpan="2">
                  <a:txBody>
                    <a:bodyPr/>
                    <a:lstStyle/>
                    <a:p>
                      <a:pPr>
                        <a:lnSpc>
                          <a:spcPct val="115000"/>
                        </a:lnSpc>
                        <a:spcAft>
                          <a:spcPts val="0"/>
                        </a:spcAft>
                      </a:pPr>
                      <a:r>
                        <a:rPr lang="ru-RU" sz="1200" b="1" dirty="0" err="1">
                          <a:solidFill>
                            <a:srgbClr val="00B050"/>
                          </a:solidFill>
                          <a:latin typeface="Calibri"/>
                          <a:ea typeface="Calibri"/>
                          <a:cs typeface="Times New Roman"/>
                        </a:rPr>
                        <a:t>Коммуникативность</a:t>
                      </a:r>
                      <a:r>
                        <a:rPr lang="ru-RU" sz="1200" b="1" dirty="0">
                          <a:solidFill>
                            <a:srgbClr val="00B050"/>
                          </a:solidFill>
                          <a:latin typeface="Calibri"/>
                          <a:ea typeface="Calibri"/>
                          <a:cs typeface="Times New Roman"/>
                        </a:rPr>
                        <a:t>  </a:t>
                      </a:r>
                      <a:r>
                        <a:rPr lang="ru-RU" sz="1100" b="1" dirty="0">
                          <a:solidFill>
                            <a:srgbClr val="00B050"/>
                          </a:solidFill>
                          <a:latin typeface="Calibri"/>
                          <a:ea typeface="Calibri"/>
                          <a:cs typeface="Times New Roman"/>
                        </a:rPr>
                        <a:t>( задавать вопросы, </a:t>
                      </a:r>
                      <a:endParaRPr lang="ru-RU" sz="1100" dirty="0">
                        <a:latin typeface="Calibri"/>
                        <a:ea typeface="Calibri"/>
                        <a:cs typeface="Times New Roman"/>
                      </a:endParaRPr>
                    </a:p>
                    <a:p>
                      <a:pPr>
                        <a:lnSpc>
                          <a:spcPct val="115000"/>
                        </a:lnSpc>
                        <a:spcAft>
                          <a:spcPts val="0"/>
                        </a:spcAft>
                      </a:pPr>
                      <a:r>
                        <a:rPr lang="ru-RU" sz="1100" b="1" dirty="0">
                          <a:solidFill>
                            <a:srgbClr val="00B050"/>
                          </a:solidFill>
                          <a:latin typeface="Calibri"/>
                          <a:ea typeface="Calibri"/>
                          <a:cs typeface="Times New Roman"/>
                        </a:rPr>
                        <a:t>                                    отвечать на вопросы)</a:t>
                      </a:r>
                      <a:endParaRPr lang="ru-RU" sz="11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0-2</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94">
                <a:tc vMerge="1">
                  <a:txBody>
                    <a:bodyPr/>
                    <a:lstStyle/>
                    <a:p>
                      <a:endParaRPr lang="ru-RU"/>
                    </a:p>
                  </a:txBody>
                  <a:tcPr/>
                </a:tc>
                <a:tc gridSpan="2">
                  <a:txBody>
                    <a:bodyPr/>
                    <a:lstStyle/>
                    <a:p>
                      <a:pPr>
                        <a:lnSpc>
                          <a:spcPct val="115000"/>
                        </a:lnSpc>
                        <a:spcAft>
                          <a:spcPts val="0"/>
                        </a:spcAft>
                      </a:pPr>
                      <a:r>
                        <a:rPr lang="ru-RU" sz="1400" b="1" dirty="0">
                          <a:solidFill>
                            <a:srgbClr val="00B050"/>
                          </a:solidFill>
                          <a:latin typeface="Calibri"/>
                          <a:ea typeface="Calibri"/>
                          <a:cs typeface="Times New Roman"/>
                        </a:rPr>
                        <a:t>Активность </a:t>
                      </a:r>
                      <a:endParaRPr lang="ru-RU" sz="12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94">
                <a:tc vMerge="1">
                  <a:txBody>
                    <a:bodyPr/>
                    <a:lstStyle/>
                    <a:p>
                      <a:endParaRPr lang="ru-RU"/>
                    </a:p>
                  </a:txBody>
                  <a:tcPr/>
                </a:tc>
                <a:tc gridSpan="2">
                  <a:txBody>
                    <a:bodyPr/>
                    <a:lstStyle/>
                    <a:p>
                      <a:pPr>
                        <a:lnSpc>
                          <a:spcPct val="115000"/>
                        </a:lnSpc>
                        <a:spcAft>
                          <a:spcPts val="0"/>
                        </a:spcAft>
                      </a:pPr>
                      <a:r>
                        <a:rPr lang="ru-RU" sz="1400" b="1" dirty="0">
                          <a:solidFill>
                            <a:srgbClr val="00B050"/>
                          </a:solidFill>
                          <a:latin typeface="Calibri"/>
                          <a:ea typeface="Calibri"/>
                          <a:cs typeface="Times New Roman"/>
                        </a:rPr>
                        <a:t>Самостоятельность </a:t>
                      </a:r>
                      <a:endParaRPr lang="ru-RU" sz="12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94">
                <a:tc vMerge="1">
                  <a:txBody>
                    <a:bodyPr/>
                    <a:lstStyle/>
                    <a:p>
                      <a:endParaRPr lang="ru-RU"/>
                    </a:p>
                  </a:txBody>
                  <a:tcPr/>
                </a:tc>
                <a:tc gridSpan="2">
                  <a:txBody>
                    <a:bodyPr/>
                    <a:lstStyle/>
                    <a:p>
                      <a:pPr>
                        <a:lnSpc>
                          <a:spcPct val="115000"/>
                        </a:lnSpc>
                        <a:spcAft>
                          <a:spcPts val="0"/>
                        </a:spcAft>
                      </a:pPr>
                      <a:r>
                        <a:rPr lang="ru-RU" sz="1400" b="1" dirty="0">
                          <a:solidFill>
                            <a:srgbClr val="00B050"/>
                          </a:solidFill>
                          <a:latin typeface="Calibri"/>
                          <a:ea typeface="Calibri"/>
                          <a:cs typeface="Times New Roman"/>
                        </a:rPr>
                        <a:t>Оригинальность, творчество  </a:t>
                      </a:r>
                      <a:endParaRPr lang="ru-RU" sz="12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0-2</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27">
                <a:tc vMerge="1">
                  <a:txBody>
                    <a:bodyPr/>
                    <a:lstStyle/>
                    <a:p>
                      <a:endParaRPr lang="ru-RU"/>
                    </a:p>
                  </a:txBody>
                  <a:tcPr/>
                </a:tc>
                <a:tc gridSpan="2">
                  <a:txBody>
                    <a:bodyPr/>
                    <a:lstStyle/>
                    <a:p>
                      <a:pPr>
                        <a:lnSpc>
                          <a:spcPct val="115000"/>
                        </a:lnSpc>
                        <a:spcAft>
                          <a:spcPts val="0"/>
                        </a:spcAft>
                      </a:pPr>
                      <a:r>
                        <a:rPr lang="ru-RU" sz="1400" b="1" dirty="0">
                          <a:solidFill>
                            <a:srgbClr val="00B050"/>
                          </a:solidFill>
                          <a:latin typeface="Calibri"/>
                          <a:ea typeface="Calibri"/>
                          <a:cs typeface="Times New Roman"/>
                        </a:rPr>
                        <a:t>Работа с дополнительным материалом </a:t>
                      </a:r>
                      <a:endParaRPr lang="ru-RU" sz="12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94">
                <a:tc vMerge="1">
                  <a:txBody>
                    <a:bodyPr/>
                    <a:lstStyle/>
                    <a:p>
                      <a:endParaRPr lang="ru-RU"/>
                    </a:p>
                  </a:txBody>
                  <a:tcPr/>
                </a:tc>
                <a:tc gridSpan="2">
                  <a:txBody>
                    <a:bodyPr/>
                    <a:lstStyle/>
                    <a:p>
                      <a:pPr>
                        <a:lnSpc>
                          <a:spcPct val="115000"/>
                        </a:lnSpc>
                        <a:spcAft>
                          <a:spcPts val="0"/>
                        </a:spcAft>
                      </a:pPr>
                      <a:r>
                        <a:rPr lang="ru-RU" sz="1400" b="1" dirty="0" err="1">
                          <a:solidFill>
                            <a:srgbClr val="00B050"/>
                          </a:solidFill>
                          <a:latin typeface="Calibri"/>
                          <a:ea typeface="Calibri"/>
                          <a:cs typeface="Times New Roman"/>
                        </a:rPr>
                        <a:t>Саморефлексия</a:t>
                      </a:r>
                      <a:r>
                        <a:rPr lang="ru-RU" sz="1400" b="1" dirty="0">
                          <a:solidFill>
                            <a:srgbClr val="00B050"/>
                          </a:solidFill>
                          <a:latin typeface="Calibri"/>
                          <a:ea typeface="Calibri"/>
                          <a:cs typeface="Times New Roman"/>
                        </a:rPr>
                        <a:t> </a:t>
                      </a:r>
                      <a:endParaRPr lang="ru-RU" sz="12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dirty="0">
                          <a:solidFill>
                            <a:srgbClr val="00B050"/>
                          </a:solidFill>
                          <a:latin typeface="Calibri"/>
                          <a:ea typeface="Calibri"/>
                          <a:cs typeface="Times New Roman"/>
                        </a:rPr>
                        <a:t>0-1</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0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9">
                <a:tc vMerge="1">
                  <a:txBody>
                    <a:bodyPr/>
                    <a:lstStyle/>
                    <a:p>
                      <a:endParaRPr lang="ru-RU"/>
                    </a:p>
                  </a:txBody>
                  <a:tcPr/>
                </a:tc>
                <a:tc gridSpan="2">
                  <a:txBody>
                    <a:bodyPr/>
                    <a:lstStyle/>
                    <a:p>
                      <a:pPr>
                        <a:lnSpc>
                          <a:spcPct val="115000"/>
                        </a:lnSpc>
                        <a:spcAft>
                          <a:spcPts val="0"/>
                        </a:spcAft>
                      </a:pPr>
                      <a:endParaRPr lang="ru-RU" sz="11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b="1" dirty="0">
                          <a:solidFill>
                            <a:srgbClr val="FF0000"/>
                          </a:solidFill>
                          <a:latin typeface="Calibri"/>
                          <a:ea typeface="Calibri"/>
                          <a:cs typeface="Times New Roman"/>
                        </a:rPr>
                        <a:t>ИТОГО </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dirty="0">
                          <a:solidFill>
                            <a:srgbClr val="FF0000"/>
                          </a:solidFill>
                          <a:latin typeface="Calibri"/>
                          <a:ea typeface="Calibri"/>
                          <a:cs typeface="Times New Roman"/>
                        </a:rPr>
                        <a:t>15</a:t>
                      </a:r>
                      <a:endParaRPr lang="ru-RU" sz="9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400" dirty="0">
                        <a:latin typeface="Calibri"/>
                        <a:ea typeface="Calibri"/>
                        <a:cs typeface="Times New Roman"/>
                      </a:endParaRPr>
                    </a:p>
                  </a:txBody>
                  <a:tcPr marL="18491" marR="1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179512" y="169956"/>
            <a:ext cx="89644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Лист оценивания </a:t>
            </a:r>
            <a:r>
              <a:rPr kumimoji="0" lang="ru-RU" b="1" i="0" u="sng"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метапредметных</a:t>
            </a:r>
            <a:r>
              <a:rPr kumimoji="0" lang="ru-RU" b="1"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  результатов учащихся МБОУ  «Бенойская </a:t>
            </a:r>
            <a:r>
              <a:rPr lang="ru-RU" b="1" u="sng" dirty="0" smtClean="0">
                <a:solidFill>
                  <a:srgbClr val="0000FF"/>
                </a:solidFill>
                <a:latin typeface="Calibri" pitchFamily="34" charset="0"/>
                <a:ea typeface="Calibri" pitchFamily="34" charset="0"/>
                <a:cs typeface="Times New Roman" pitchFamily="18" charset="0"/>
              </a:rPr>
              <a:t>С</a:t>
            </a:r>
            <a:r>
              <a:rPr kumimoji="0" lang="ru-RU" b="1"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ОШ»</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FF66FF"/>
                </a:solidFill>
                <a:effectLst/>
                <a:latin typeface="Calibri" pitchFamily="34" charset="0"/>
                <a:ea typeface="Calibri" pitchFamily="34" charset="0"/>
                <a:cs typeface="Times New Roman" pitchFamily="18" charset="0"/>
              </a:rPr>
              <a:t>Учитель</a:t>
            </a:r>
            <a:r>
              <a:rPr kumimoji="0" lang="ru-RU" sz="18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:________________________________________________________________</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3" y="1052736"/>
          <a:ext cx="8856982" cy="5914956"/>
        </p:xfrm>
        <a:graphic>
          <a:graphicData uri="http://schemas.openxmlformats.org/drawingml/2006/table">
            <a:tbl>
              <a:tblPr/>
              <a:tblGrid>
                <a:gridCol w="1957809"/>
                <a:gridCol w="2722711"/>
                <a:gridCol w="792088"/>
                <a:gridCol w="769194"/>
                <a:gridCol w="298408"/>
                <a:gridCol w="298408"/>
                <a:gridCol w="298408"/>
                <a:gridCol w="298408"/>
                <a:gridCol w="297682"/>
                <a:gridCol w="297682"/>
                <a:gridCol w="298408"/>
                <a:gridCol w="298408"/>
                <a:gridCol w="114684"/>
                <a:gridCol w="114684"/>
              </a:tblGrid>
              <a:tr h="333988">
                <a:tc rowSpan="2" gridSpan="2">
                  <a:txBody>
                    <a:bodyPr/>
                    <a:lstStyle/>
                    <a:p>
                      <a:pPr algn="ctr">
                        <a:lnSpc>
                          <a:spcPct val="115000"/>
                        </a:lnSpc>
                        <a:spcAft>
                          <a:spcPts val="0"/>
                        </a:spcAft>
                      </a:pPr>
                      <a:r>
                        <a:rPr lang="ru-RU" sz="2000" b="1" u="sng" dirty="0">
                          <a:solidFill>
                            <a:srgbClr val="0000FF"/>
                          </a:solidFill>
                          <a:latin typeface="Calibri"/>
                          <a:ea typeface="Calibri"/>
                          <a:cs typeface="Times New Roman"/>
                        </a:rPr>
                        <a:t>Критерии</a:t>
                      </a:r>
                      <a:endParaRPr lang="ru-RU" sz="12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pPr algn="ctr">
                        <a:lnSpc>
                          <a:spcPct val="115000"/>
                        </a:lnSpc>
                        <a:spcAft>
                          <a:spcPts val="0"/>
                        </a:spcAft>
                      </a:pPr>
                      <a:r>
                        <a:rPr lang="ru-RU" sz="1100" b="1" u="sng">
                          <a:solidFill>
                            <a:srgbClr val="0000FF"/>
                          </a:solidFill>
                          <a:latin typeface="Calibri"/>
                          <a:ea typeface="Calibri"/>
                          <a:cs typeface="Times New Roman"/>
                        </a:rPr>
                        <a:t>Ф.И. </a:t>
                      </a:r>
                      <a:r>
                        <a:rPr lang="ru-RU" sz="1000" b="1" u="sng">
                          <a:solidFill>
                            <a:srgbClr val="0000FF"/>
                          </a:solidFill>
                          <a:latin typeface="Calibri"/>
                          <a:ea typeface="Calibri"/>
                          <a:cs typeface="Times New Roman"/>
                        </a:rPr>
                        <a:t>уч-ся</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300" b="1" u="sng">
                          <a:solidFill>
                            <a:srgbClr val="0000FF"/>
                          </a:solidFill>
                          <a:latin typeface="Calibri"/>
                          <a:ea typeface="Calibri"/>
                          <a:cs typeface="Times New Roman"/>
                        </a:rPr>
                        <a:t>Баллы</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nSpc>
                          <a:spcPct val="115000"/>
                        </a:lnSpc>
                        <a:spcAft>
                          <a:spcPts val="0"/>
                        </a:spcAft>
                      </a:pPr>
                      <a:r>
                        <a:rPr lang="ru-RU" sz="1300" b="1" u="sng">
                          <a:solidFill>
                            <a:srgbClr val="0000FF"/>
                          </a:solidFill>
                          <a:latin typeface="Calibri"/>
                          <a:ea typeface="Calibri"/>
                          <a:cs typeface="Times New Roman"/>
                        </a:rPr>
                        <a:t>            ДАТА</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ru-RU" sz="9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84824">
                <a:tc gridSpan="2" vMerge="1">
                  <a:txBody>
                    <a:bodyPr/>
                    <a:lstStyle/>
                    <a:p>
                      <a:endParaRPr lang="ru-RU"/>
                    </a:p>
                  </a:txBody>
                  <a:tcPr/>
                </a:tc>
                <a:tc hMerge="1" vMerge="1">
                  <a:txBody>
                    <a:bodyPr/>
                    <a:lstStyle/>
                    <a:p>
                      <a:endParaRPr lang="ru-RU"/>
                    </a:p>
                  </a:txBody>
                  <a:tcPr/>
                </a:tc>
                <a:tc>
                  <a:txBody>
                    <a:bodyPr/>
                    <a:lstStyle/>
                    <a:p>
                      <a:pPr>
                        <a:lnSpc>
                          <a:spcPct val="115000"/>
                        </a:lnSpc>
                        <a:spcAft>
                          <a:spcPts val="0"/>
                        </a:spcAft>
                      </a:pPr>
                      <a:endParaRPr lang="ru-RU" sz="11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4824">
                <a:tc gridSpan="2">
                  <a:txBody>
                    <a:bodyPr/>
                    <a:lstStyle/>
                    <a:p>
                      <a:pPr>
                        <a:lnSpc>
                          <a:spcPct val="115000"/>
                        </a:lnSpc>
                        <a:spcAft>
                          <a:spcPts val="0"/>
                        </a:spcAft>
                      </a:pPr>
                      <a:r>
                        <a:rPr lang="ru-RU" sz="1600" b="1" dirty="0">
                          <a:solidFill>
                            <a:srgbClr val="FF0000"/>
                          </a:solidFill>
                          <a:latin typeface="Calibri"/>
                          <a:ea typeface="Calibri"/>
                          <a:cs typeface="Times New Roman"/>
                        </a:rPr>
                        <a:t>Различение типов текста, стилей речи.</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13">
                  <a:txBody>
                    <a:bodyPr/>
                    <a:lstStyle/>
                    <a:p>
                      <a:pPr marL="71755" marR="71755" algn="ctr">
                        <a:lnSpc>
                          <a:spcPct val="115000"/>
                        </a:lnSpc>
                        <a:spcAft>
                          <a:spcPts val="0"/>
                        </a:spcAft>
                      </a:pPr>
                      <a:r>
                        <a:rPr lang="ru-RU" sz="1900" b="1" u="sng" dirty="0" err="1">
                          <a:solidFill>
                            <a:srgbClr val="0000FF"/>
                          </a:solidFill>
                          <a:latin typeface="Calibri"/>
                          <a:ea typeface="Calibri"/>
                          <a:cs typeface="Times New Roman"/>
                        </a:rPr>
                        <a:t>Байсултанов</a:t>
                      </a:r>
                      <a:r>
                        <a:rPr lang="ru-RU" sz="1900" b="1" u="sng" dirty="0">
                          <a:solidFill>
                            <a:srgbClr val="0000FF"/>
                          </a:solidFill>
                          <a:latin typeface="Calibri"/>
                          <a:ea typeface="Calibri"/>
                          <a:cs typeface="Times New Roman"/>
                        </a:rPr>
                        <a:t> </a:t>
                      </a:r>
                      <a:r>
                        <a:rPr lang="ru-RU" sz="1900" b="1" u="sng" dirty="0" err="1">
                          <a:solidFill>
                            <a:srgbClr val="0000FF"/>
                          </a:solidFill>
                          <a:latin typeface="Calibri"/>
                          <a:ea typeface="Calibri"/>
                          <a:cs typeface="Times New Roman"/>
                        </a:rPr>
                        <a:t>Мохади</a:t>
                      </a:r>
                      <a:endParaRPr lang="ru-RU" sz="900" dirty="0">
                        <a:latin typeface="Calibri"/>
                        <a:ea typeface="Calibri"/>
                        <a:cs typeface="Times New Roman"/>
                      </a:endParaRPr>
                    </a:p>
                  </a:txBody>
                  <a:tcPr marL="54307" marR="5430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FF0000"/>
                          </a:solidFill>
                          <a:latin typeface="Calibri"/>
                          <a:ea typeface="Calibri"/>
                          <a:cs typeface="Times New Roman"/>
                        </a:rPr>
                        <a:t>0-1</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62444">
                <a:tc gridSpan="2">
                  <a:txBody>
                    <a:bodyPr/>
                    <a:lstStyle/>
                    <a:p>
                      <a:pPr>
                        <a:lnSpc>
                          <a:spcPct val="115000"/>
                        </a:lnSpc>
                        <a:spcAft>
                          <a:spcPts val="0"/>
                        </a:spcAft>
                      </a:pPr>
                      <a:r>
                        <a:rPr lang="ru-RU" sz="1600" b="1" dirty="0">
                          <a:solidFill>
                            <a:srgbClr val="FF0000"/>
                          </a:solidFill>
                          <a:latin typeface="Calibri"/>
                          <a:ea typeface="Calibri"/>
                          <a:cs typeface="Times New Roman"/>
                        </a:rPr>
                        <a:t>Умение проводить различные виды разборов (</a:t>
                      </a:r>
                      <a:r>
                        <a:rPr lang="ru-RU" sz="1600" b="1" dirty="0" err="1">
                          <a:solidFill>
                            <a:srgbClr val="FF0000"/>
                          </a:solidFill>
                          <a:latin typeface="Calibri"/>
                          <a:ea typeface="Calibri"/>
                          <a:cs typeface="Times New Roman"/>
                        </a:rPr>
                        <a:t>морфол</a:t>
                      </a:r>
                      <a:r>
                        <a:rPr lang="ru-RU" sz="1600" b="1" dirty="0">
                          <a:solidFill>
                            <a:srgbClr val="FF0000"/>
                          </a:solidFill>
                          <a:latin typeface="Calibri"/>
                          <a:ea typeface="Calibri"/>
                          <a:cs typeface="Times New Roman"/>
                        </a:rPr>
                        <a:t>., </a:t>
                      </a:r>
                      <a:r>
                        <a:rPr lang="ru-RU" sz="1600" b="1" dirty="0" err="1">
                          <a:solidFill>
                            <a:srgbClr val="FF0000"/>
                          </a:solidFill>
                          <a:latin typeface="Calibri"/>
                          <a:ea typeface="Calibri"/>
                          <a:cs typeface="Times New Roman"/>
                        </a:rPr>
                        <a:t>синтак</a:t>
                      </a:r>
                      <a:r>
                        <a:rPr lang="ru-RU" sz="1600" b="1" dirty="0">
                          <a:solidFill>
                            <a:srgbClr val="FF0000"/>
                          </a:solidFill>
                          <a:latin typeface="Calibri"/>
                          <a:ea typeface="Calibri"/>
                          <a:cs typeface="Times New Roman"/>
                        </a:rPr>
                        <a:t>., </a:t>
                      </a:r>
                      <a:r>
                        <a:rPr lang="ru-RU" sz="1600" b="1" dirty="0" err="1">
                          <a:solidFill>
                            <a:srgbClr val="FF0000"/>
                          </a:solidFill>
                          <a:latin typeface="Calibri"/>
                          <a:ea typeface="Calibri"/>
                          <a:cs typeface="Times New Roman"/>
                        </a:rPr>
                        <a:t>фонетич</a:t>
                      </a:r>
                      <a:r>
                        <a:rPr lang="ru-RU" sz="1600" b="1" dirty="0">
                          <a:solidFill>
                            <a:srgbClr val="FF0000"/>
                          </a:solidFill>
                          <a:latin typeface="Calibri"/>
                          <a:ea typeface="Calibri"/>
                          <a:cs typeface="Times New Roman"/>
                        </a:rPr>
                        <a:t>., морфем. и </a:t>
                      </a:r>
                      <a:r>
                        <a:rPr lang="ru-RU" sz="1600" b="1" dirty="0" err="1">
                          <a:solidFill>
                            <a:srgbClr val="FF0000"/>
                          </a:solidFill>
                          <a:latin typeface="Calibri"/>
                          <a:ea typeface="Calibri"/>
                          <a:cs typeface="Times New Roman"/>
                        </a:rPr>
                        <a:t>т.д</a:t>
                      </a:r>
                      <a:r>
                        <a:rPr lang="ru-RU" sz="1600" b="1" dirty="0">
                          <a:solidFill>
                            <a:srgbClr val="FF0000"/>
                          </a:solidFill>
                          <a:latin typeface="Calibri"/>
                          <a:ea typeface="Calibri"/>
                          <a:cs typeface="Times New Roman"/>
                        </a:rPr>
                        <a:t>)</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0-2</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62444">
                <a:tc gridSpan="2">
                  <a:txBody>
                    <a:bodyPr/>
                    <a:lstStyle/>
                    <a:p>
                      <a:pPr>
                        <a:lnSpc>
                          <a:spcPct val="115000"/>
                        </a:lnSpc>
                        <a:spcAft>
                          <a:spcPts val="0"/>
                        </a:spcAft>
                      </a:pPr>
                      <a:r>
                        <a:rPr lang="ru-RU" sz="1600" b="1" dirty="0">
                          <a:solidFill>
                            <a:srgbClr val="FF0000"/>
                          </a:solidFill>
                          <a:latin typeface="Calibri"/>
                          <a:ea typeface="Calibri"/>
                          <a:cs typeface="Times New Roman"/>
                        </a:rPr>
                        <a:t>Различение основных структурных типов предложения (</a:t>
                      </a:r>
                      <a:r>
                        <a:rPr lang="ru-RU" sz="1600" b="1" dirty="0" err="1">
                          <a:solidFill>
                            <a:srgbClr val="FF0000"/>
                          </a:solidFill>
                          <a:latin typeface="Calibri"/>
                          <a:ea typeface="Calibri"/>
                          <a:cs typeface="Times New Roman"/>
                        </a:rPr>
                        <a:t>слож</a:t>
                      </a:r>
                      <a:r>
                        <a:rPr lang="ru-RU" sz="1600" b="1" dirty="0">
                          <a:solidFill>
                            <a:srgbClr val="FF0000"/>
                          </a:solidFill>
                          <a:latin typeface="Calibri"/>
                          <a:ea typeface="Calibri"/>
                          <a:cs typeface="Times New Roman"/>
                        </a:rPr>
                        <a:t>., прост.)</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0-2</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4824">
                <a:tc gridSpan="2">
                  <a:txBody>
                    <a:bodyPr/>
                    <a:lstStyle/>
                    <a:p>
                      <a:pPr>
                        <a:lnSpc>
                          <a:spcPct val="115000"/>
                        </a:lnSpc>
                        <a:spcAft>
                          <a:spcPts val="0"/>
                        </a:spcAft>
                      </a:pPr>
                      <a:r>
                        <a:rPr lang="ru-RU" sz="1600" b="1" dirty="0">
                          <a:solidFill>
                            <a:srgbClr val="FF0000"/>
                          </a:solidFill>
                          <a:latin typeface="Calibri"/>
                          <a:ea typeface="Calibri"/>
                          <a:cs typeface="Times New Roman"/>
                        </a:rPr>
                        <a:t>Составление предложений, текста </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0-2</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62444">
                <a:tc gridSpan="2">
                  <a:txBody>
                    <a:bodyPr/>
                    <a:lstStyle/>
                    <a:p>
                      <a:pPr>
                        <a:lnSpc>
                          <a:spcPct val="115000"/>
                        </a:lnSpc>
                        <a:spcAft>
                          <a:spcPts val="0"/>
                        </a:spcAft>
                      </a:pPr>
                      <a:r>
                        <a:rPr lang="ru-RU" sz="1600" b="1" dirty="0">
                          <a:solidFill>
                            <a:srgbClr val="FF0000"/>
                          </a:solidFill>
                          <a:latin typeface="Calibri"/>
                          <a:ea typeface="Calibri"/>
                          <a:cs typeface="Times New Roman"/>
                        </a:rPr>
                        <a:t>Соблюдение норм орфографии, пунктуации, грамматики.</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0-1</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62444">
                <a:tc gridSpan="2">
                  <a:txBody>
                    <a:bodyPr/>
                    <a:lstStyle/>
                    <a:p>
                      <a:pPr>
                        <a:lnSpc>
                          <a:spcPct val="115000"/>
                        </a:lnSpc>
                        <a:spcAft>
                          <a:spcPts val="0"/>
                        </a:spcAft>
                      </a:pPr>
                      <a:r>
                        <a:rPr lang="ru-RU" sz="1600" b="1" dirty="0">
                          <a:solidFill>
                            <a:srgbClr val="FF0000"/>
                          </a:solidFill>
                          <a:latin typeface="Calibri"/>
                          <a:ea typeface="Calibri"/>
                          <a:cs typeface="Times New Roman"/>
                        </a:rPr>
                        <a:t>Знание разделов науки о языке и умение ориентироваться в них.</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0-2</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4824">
                <a:tc rowSpan="5">
                  <a:txBody>
                    <a:bodyPr/>
                    <a:lstStyle/>
                    <a:p>
                      <a:pPr>
                        <a:lnSpc>
                          <a:spcPct val="115000"/>
                        </a:lnSpc>
                        <a:spcAft>
                          <a:spcPts val="0"/>
                        </a:spcAft>
                      </a:pPr>
                      <a:r>
                        <a:rPr lang="ru-RU" sz="1600" b="1" dirty="0">
                          <a:solidFill>
                            <a:srgbClr val="FF0000"/>
                          </a:solidFill>
                          <a:latin typeface="Calibri"/>
                          <a:ea typeface="Calibri"/>
                          <a:cs typeface="Times New Roman"/>
                        </a:rPr>
                        <a:t>Умение писать сочинения, изложения:</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FF0000"/>
                          </a:solidFill>
                          <a:latin typeface="Calibri"/>
                          <a:ea typeface="Calibri"/>
                          <a:cs typeface="Times New Roman"/>
                        </a:rPr>
                        <a:t>1.соответствие теме</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0-1</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4824">
                <a:tc vMerge="1">
                  <a:txBody>
                    <a:bodyPr/>
                    <a:lstStyle/>
                    <a:p>
                      <a:endParaRPr lang="ru-RU"/>
                    </a:p>
                  </a:txBody>
                  <a:tcPr/>
                </a:tc>
                <a:tc>
                  <a:txBody>
                    <a:bodyPr/>
                    <a:lstStyle/>
                    <a:p>
                      <a:pPr>
                        <a:lnSpc>
                          <a:spcPct val="115000"/>
                        </a:lnSpc>
                        <a:spcAft>
                          <a:spcPts val="0"/>
                        </a:spcAft>
                      </a:pPr>
                      <a:r>
                        <a:rPr lang="ru-RU" sz="1400" dirty="0">
                          <a:solidFill>
                            <a:srgbClr val="FF0000"/>
                          </a:solidFill>
                          <a:latin typeface="Calibri"/>
                          <a:ea typeface="Calibri"/>
                          <a:cs typeface="Times New Roman"/>
                        </a:rPr>
                        <a:t>2.полнота раскрытия темы</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0-1</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47036">
                <a:tc vMerge="1">
                  <a:txBody>
                    <a:bodyPr/>
                    <a:lstStyle/>
                    <a:p>
                      <a:endParaRPr lang="ru-RU"/>
                    </a:p>
                  </a:txBody>
                  <a:tcPr/>
                </a:tc>
                <a:tc>
                  <a:txBody>
                    <a:bodyPr/>
                    <a:lstStyle/>
                    <a:p>
                      <a:pPr>
                        <a:lnSpc>
                          <a:spcPct val="115000"/>
                        </a:lnSpc>
                        <a:spcAft>
                          <a:spcPts val="0"/>
                        </a:spcAft>
                      </a:pPr>
                      <a:r>
                        <a:rPr lang="ru-RU" sz="1400" dirty="0">
                          <a:solidFill>
                            <a:srgbClr val="FF0000"/>
                          </a:solidFill>
                          <a:latin typeface="Calibri"/>
                          <a:ea typeface="Calibri"/>
                          <a:cs typeface="Times New Roman"/>
                        </a:rPr>
                        <a:t>3.последовательность изложения</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2">
                  <a:txBody>
                    <a:bodyPr/>
                    <a:lstStyle/>
                    <a:p>
                      <a:pPr algn="ctr">
                        <a:lnSpc>
                          <a:spcPct val="115000"/>
                        </a:lnSpc>
                        <a:spcAft>
                          <a:spcPts val="0"/>
                        </a:spcAft>
                      </a:pPr>
                      <a:r>
                        <a:rPr lang="ru-RU" sz="1100">
                          <a:solidFill>
                            <a:srgbClr val="FF0000"/>
                          </a:solidFill>
                          <a:latin typeface="Calibri"/>
                          <a:ea typeface="Calibri"/>
                          <a:cs typeface="Times New Roman"/>
                        </a:rPr>
                        <a:t>0-1</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r>
              <a:tr h="164026">
                <a:tc vMerge="1">
                  <a:txBody>
                    <a:bodyPr/>
                    <a:lstStyle/>
                    <a:p>
                      <a:endParaRPr lang="ru-RU"/>
                    </a:p>
                  </a:txBody>
                  <a:tcPr/>
                </a:tc>
                <a:tc rowSpan="2">
                  <a:txBody>
                    <a:bodyPr/>
                    <a:lstStyle/>
                    <a:p>
                      <a:pPr>
                        <a:lnSpc>
                          <a:spcPct val="115000"/>
                        </a:lnSpc>
                        <a:spcAft>
                          <a:spcPts val="0"/>
                        </a:spcAft>
                      </a:pPr>
                      <a:r>
                        <a:rPr lang="ru-RU" sz="1200" dirty="0">
                          <a:solidFill>
                            <a:srgbClr val="FF0000"/>
                          </a:solidFill>
                          <a:latin typeface="Calibri"/>
                          <a:ea typeface="Calibri"/>
                          <a:cs typeface="Times New Roman"/>
                        </a:rPr>
                        <a:t>4.использование языковых средств, в соответствии со стилем, темой и задачей</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556054">
                <a:tc vMerge="1">
                  <a:txBody>
                    <a:bodyPr/>
                    <a:lstStyle/>
                    <a:p>
                      <a:endParaRPr lang="ru-RU"/>
                    </a:p>
                  </a:txBody>
                  <a:tcPr/>
                </a:tc>
                <a:tc vMerge="1">
                  <a:txBody>
                    <a:bodyPr/>
                    <a:lstStyle/>
                    <a:p>
                      <a:pPr>
                        <a:lnSpc>
                          <a:spcPct val="115000"/>
                        </a:lnSpc>
                        <a:spcAft>
                          <a:spcPts val="0"/>
                        </a:spcAft>
                      </a:pP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2">
                  <a:txBody>
                    <a:bodyPr/>
                    <a:lstStyle/>
                    <a:p>
                      <a:pPr algn="ctr">
                        <a:lnSpc>
                          <a:spcPct val="115000"/>
                        </a:lnSpc>
                        <a:spcAft>
                          <a:spcPts val="0"/>
                        </a:spcAft>
                      </a:pPr>
                      <a:r>
                        <a:rPr lang="ru-RU" sz="1100" dirty="0">
                          <a:solidFill>
                            <a:srgbClr val="FF0000"/>
                          </a:solidFill>
                          <a:latin typeface="Calibri"/>
                          <a:ea typeface="Calibri"/>
                          <a:cs typeface="Times New Roman"/>
                        </a:rPr>
                        <a:t>0-1</a:t>
                      </a:r>
                      <a:endParaRPr lang="ru-RU" sz="9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nSpc>
                          <a:spcPct val="115000"/>
                        </a:lnSpc>
                        <a:spcAft>
                          <a:spcPts val="0"/>
                        </a:spcAft>
                      </a:pPr>
                      <a:endParaRPr lang="ru-RU" sz="900" dirty="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r>
              <a:tr h="222346">
                <a:tc rowSpan="2" gridSpan="2">
                  <a:txBody>
                    <a:bodyPr/>
                    <a:lstStyle/>
                    <a:p>
                      <a:pPr>
                        <a:lnSpc>
                          <a:spcPct val="115000"/>
                        </a:lnSpc>
                        <a:spcAft>
                          <a:spcPts val="0"/>
                        </a:spcAft>
                      </a:pPr>
                      <a:r>
                        <a:rPr lang="ru-RU" sz="1600" b="1" dirty="0">
                          <a:solidFill>
                            <a:srgbClr val="FF0000"/>
                          </a:solidFill>
                          <a:latin typeface="Calibri"/>
                          <a:ea typeface="Calibri"/>
                          <a:cs typeface="Times New Roman"/>
                        </a:rPr>
                        <a:t>Умение переводить визуальную информацию в вербальную и наоборот</a:t>
                      </a: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281710">
                <a:tc gridSpan="2" vMerge="1">
                  <a:txBody>
                    <a:bodyPr/>
                    <a:lstStyle/>
                    <a:p>
                      <a:pPr>
                        <a:lnSpc>
                          <a:spcPct val="115000"/>
                        </a:lnSpc>
                        <a:spcAft>
                          <a:spcPts val="0"/>
                        </a:spcAft>
                      </a:pPr>
                      <a:endParaRPr lang="ru-RU" sz="1600" dirty="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solidFill>
                            <a:srgbClr val="FF0000"/>
                          </a:solidFill>
                          <a:latin typeface="Calibri"/>
                          <a:ea typeface="Calibri"/>
                          <a:cs typeface="Times New Roman"/>
                        </a:rPr>
                        <a:t>0-1</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4824">
                <a:tc gridSpan="2">
                  <a:txBody>
                    <a:bodyPr/>
                    <a:lstStyle/>
                    <a:p>
                      <a:pPr>
                        <a:lnSpc>
                          <a:spcPct val="115000"/>
                        </a:lnSpc>
                        <a:spcAft>
                          <a:spcPts val="0"/>
                        </a:spcAft>
                      </a:pP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11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FF0000"/>
                          </a:solidFill>
                          <a:latin typeface="Calibri"/>
                          <a:ea typeface="Calibri"/>
                          <a:cs typeface="Times New Roman"/>
                        </a:rPr>
                        <a:t>ИТОГО:    15б.</a:t>
                      </a:r>
                      <a:endParaRPr lang="ru-RU" sz="900">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900" dirty="0">
                        <a:solidFill>
                          <a:srgbClr val="FF0000"/>
                        </a:solidFill>
                        <a:latin typeface="Calibri"/>
                        <a:ea typeface="Calibri"/>
                        <a:cs typeface="Times New Roman"/>
                      </a:endParaRPr>
                    </a:p>
                  </a:txBody>
                  <a:tcPr marL="54307" marR="54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892" name="Rectangle 4"/>
          <p:cNvSpPr>
            <a:spLocks noChangeArrowheads="1"/>
          </p:cNvSpPr>
          <p:nvPr/>
        </p:nvSpPr>
        <p:spPr bwMode="auto">
          <a:xfrm>
            <a:off x="251520" y="37250"/>
            <a:ext cx="889248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FF00FF"/>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FF"/>
                </a:solidFill>
                <a:effectLst/>
                <a:latin typeface="Calibri" pitchFamily="34" charset="0"/>
                <a:ea typeface="Calibri" pitchFamily="34" charset="0"/>
                <a:cs typeface="Times New Roman" pitchFamily="18" charset="0"/>
              </a:rPr>
              <a:t>Лист оценивания предметных результатов по русскому языку уч-ся                                                        8 класса МБОУ «Бенойская СОШ»</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79513" y="188640"/>
          <a:ext cx="8712967" cy="6336704"/>
        </p:xfrm>
        <a:graphic>
          <a:graphicData uri="http://schemas.openxmlformats.org/drawingml/2006/table">
            <a:tbl>
              <a:tblPr/>
              <a:tblGrid>
                <a:gridCol w="1440159"/>
                <a:gridCol w="864096"/>
                <a:gridCol w="2736304"/>
                <a:gridCol w="2143297"/>
                <a:gridCol w="1529111"/>
              </a:tblGrid>
              <a:tr h="6336704">
                <a:tc>
                  <a:txBody>
                    <a:bodyPr/>
                    <a:lstStyle/>
                    <a:p>
                      <a:pPr algn="ctr">
                        <a:lnSpc>
                          <a:spcPct val="115000"/>
                        </a:lnSpc>
                        <a:spcAft>
                          <a:spcPts val="0"/>
                        </a:spcAft>
                      </a:pPr>
                      <a:endParaRPr lang="ru-RU" sz="70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600" b="1" dirty="0">
                          <a:latin typeface="Times New Roman"/>
                          <a:ea typeface="Times New Roman"/>
                          <a:cs typeface="Times New Roman"/>
                        </a:rPr>
                        <a:t>10.Результативность урока         </a:t>
                      </a:r>
                      <a:endParaRPr lang="ru-RU" sz="3200" dirty="0">
                        <a:latin typeface="Calibri"/>
                        <a:ea typeface="Times New Roman"/>
                        <a:cs typeface="Times New Roman"/>
                      </a:endParaRPr>
                    </a:p>
                  </a:txBody>
                  <a:tcPr marL="40753" marR="407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2000" dirty="0">
                          <a:latin typeface="Times New Roman"/>
                          <a:ea typeface="Times New Roman"/>
                          <a:cs typeface="Times New Roman"/>
                        </a:rPr>
                        <a:t>1) Оптимальный  или достаточный уровень достижения  поставленных целей (65- 100% СОУ), выполнения всех задач.</a:t>
                      </a:r>
                      <a:endParaRPr lang="ru-RU" sz="2000" dirty="0">
                        <a:latin typeface="Calibri"/>
                        <a:ea typeface="Times New Roman"/>
                        <a:cs typeface="Times New Roman"/>
                      </a:endParaRPr>
                    </a:p>
                    <a:p>
                      <a:pPr>
                        <a:lnSpc>
                          <a:spcPct val="115000"/>
                        </a:lnSpc>
                        <a:spcAft>
                          <a:spcPts val="0"/>
                        </a:spcAft>
                      </a:pPr>
                      <a:r>
                        <a:rPr lang="ru-RU" sz="2000" dirty="0">
                          <a:latin typeface="Times New Roman"/>
                          <a:ea typeface="Times New Roman"/>
                          <a:cs typeface="Times New Roman"/>
                        </a:rPr>
                        <a:t>2) После урока  ученики удовлетворены собственной деятельностью, у них хорошее настроение, отсутствие ощущения усталости.</a:t>
                      </a:r>
                      <a:endParaRPr lang="ru-RU" sz="20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smtClean="0">
                          <a:latin typeface="Times New Roman"/>
                          <a:ea typeface="Times New Roman"/>
                          <a:cs typeface="Times New Roman"/>
                        </a:rPr>
                        <a:t>Недостаточный </a:t>
                      </a:r>
                      <a:r>
                        <a:rPr lang="ru-RU" sz="2400" dirty="0">
                          <a:latin typeface="Times New Roman"/>
                          <a:ea typeface="Times New Roman"/>
                          <a:cs typeface="Times New Roman"/>
                        </a:rPr>
                        <a:t>или критический уровень достижения  поставленных целей, выполнения всех задач (50-64%).</a:t>
                      </a:r>
                      <a:endParaRPr lang="ru-RU" sz="24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a:ea typeface="Times New Roman"/>
                          <a:cs typeface="Times New Roman"/>
                        </a:rPr>
                        <a:t>1)Недопустимый </a:t>
                      </a:r>
                      <a:r>
                        <a:rPr lang="ru-RU" sz="2000" dirty="0">
                          <a:latin typeface="Times New Roman"/>
                          <a:ea typeface="Times New Roman"/>
                          <a:cs typeface="Times New Roman"/>
                        </a:rPr>
                        <a:t>уровень достижения </a:t>
                      </a:r>
                      <a:r>
                        <a:rPr lang="ru-RU" sz="1800" dirty="0">
                          <a:latin typeface="Times New Roman"/>
                          <a:ea typeface="Times New Roman"/>
                          <a:cs typeface="Times New Roman"/>
                        </a:rPr>
                        <a:t>поставленных</a:t>
                      </a:r>
                      <a:r>
                        <a:rPr lang="ru-RU" sz="2000" dirty="0">
                          <a:latin typeface="Times New Roman"/>
                          <a:ea typeface="Times New Roman"/>
                          <a:cs typeface="Times New Roman"/>
                        </a:rPr>
                        <a:t> задач (ниже 50% СОУ)</a:t>
                      </a:r>
                      <a:endParaRPr lang="ru-RU" sz="2000" dirty="0">
                        <a:latin typeface="Calibri"/>
                        <a:ea typeface="Times New Roman"/>
                        <a:cs typeface="Times New Roman"/>
                      </a:endParaRPr>
                    </a:p>
                    <a:p>
                      <a:pPr>
                        <a:lnSpc>
                          <a:spcPct val="115000"/>
                        </a:lnSpc>
                        <a:spcAft>
                          <a:spcPts val="0"/>
                        </a:spcAft>
                      </a:pPr>
                      <a:r>
                        <a:rPr lang="en-US" sz="2000" dirty="0">
                          <a:latin typeface="Times New Roman"/>
                          <a:ea typeface="Times New Roman"/>
                          <a:cs typeface="Times New Roman"/>
                        </a:rPr>
                        <a:t>2) </a:t>
                      </a:r>
                      <a:r>
                        <a:rPr lang="ru-RU" sz="2000" dirty="0">
                          <a:latin typeface="Times New Roman"/>
                          <a:ea typeface="Times New Roman"/>
                          <a:cs typeface="Times New Roman"/>
                        </a:rPr>
                        <a:t>Учащиеся после урока уставшие.</a:t>
                      </a:r>
                      <a:endParaRPr lang="ru-RU" sz="2000" dirty="0">
                        <a:latin typeface="Calibri"/>
                        <a:ea typeface="Times New Roman"/>
                        <a:cs typeface="Times New Roman"/>
                      </a:endParaRPr>
                    </a:p>
                  </a:txBody>
                  <a:tcPr marL="40753" marR="40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0" y="548680"/>
          <a:ext cx="8964490" cy="6023683"/>
        </p:xfrm>
        <a:graphic>
          <a:graphicData uri="http://schemas.openxmlformats.org/drawingml/2006/table">
            <a:tbl>
              <a:tblPr/>
              <a:tblGrid>
                <a:gridCol w="2232250"/>
                <a:gridCol w="3146354"/>
                <a:gridCol w="384380"/>
                <a:gridCol w="384380"/>
                <a:gridCol w="384380"/>
                <a:gridCol w="304432"/>
                <a:gridCol w="304432"/>
                <a:gridCol w="304432"/>
                <a:gridCol w="304432"/>
                <a:gridCol w="304432"/>
                <a:gridCol w="304432"/>
                <a:gridCol w="304432"/>
                <a:gridCol w="301722"/>
              </a:tblGrid>
              <a:tr h="182269">
                <a:tc rowSpan="2">
                  <a:txBody>
                    <a:bodyPr/>
                    <a:lstStyle/>
                    <a:p>
                      <a:pPr>
                        <a:lnSpc>
                          <a:spcPct val="115000"/>
                        </a:lnSpc>
                        <a:spcAft>
                          <a:spcPts val="0"/>
                        </a:spcAft>
                      </a:pPr>
                      <a:r>
                        <a:rPr lang="ru-RU" sz="2000" b="1" dirty="0">
                          <a:solidFill>
                            <a:schemeClr val="tx1"/>
                          </a:solidFill>
                          <a:latin typeface="Times New Roman"/>
                          <a:ea typeface="Times New Roman"/>
                          <a:cs typeface="Times New Roman"/>
                        </a:rPr>
                        <a:t>Компетенции учителя</a:t>
                      </a:r>
                      <a:endParaRPr lang="ru-RU" sz="1800" dirty="0">
                        <a:solidFill>
                          <a:schemeClr val="tx1"/>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50" b="1" dirty="0">
                          <a:solidFill>
                            <a:schemeClr val="tx1"/>
                          </a:solidFill>
                          <a:latin typeface="Times New Roman"/>
                          <a:ea typeface="Times New Roman"/>
                          <a:cs typeface="Times New Roman"/>
                        </a:rPr>
                        <a:t>Критерии оценки урока</a:t>
                      </a:r>
                      <a:endParaRPr lang="ru-RU" sz="1000" dirty="0">
                        <a:solidFill>
                          <a:schemeClr val="tx1"/>
                        </a:solidFill>
                        <a:latin typeface="Calibri"/>
                        <a:ea typeface="Times New Roman"/>
                        <a:cs typeface="Times New Roman"/>
                      </a:endParaRPr>
                    </a:p>
                    <a:p>
                      <a:pPr algn="ctr">
                        <a:lnSpc>
                          <a:spcPct val="115000"/>
                        </a:lnSpc>
                        <a:spcAft>
                          <a:spcPts val="0"/>
                        </a:spcAft>
                      </a:pPr>
                      <a:r>
                        <a:rPr lang="ru-RU" sz="1050" b="1" i="1" dirty="0">
                          <a:solidFill>
                            <a:schemeClr val="tx1"/>
                          </a:solidFill>
                          <a:latin typeface="Times New Roman"/>
                          <a:ea typeface="Times New Roman"/>
                          <a:cs typeface="Times New Roman"/>
                        </a:rPr>
                        <a:t>(2 – требование выполнено на оптимальном уровне,  1 – есть резервы,  0 - требование практически не выполнено )</a:t>
                      </a:r>
                      <a:endParaRPr lang="ru-RU" sz="1000" dirty="0">
                        <a:solidFill>
                          <a:schemeClr val="tx1"/>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ct val="115000"/>
                        </a:lnSpc>
                        <a:spcAft>
                          <a:spcPts val="0"/>
                        </a:spcAft>
                      </a:pPr>
                      <a:r>
                        <a:rPr lang="ru-RU" sz="1050" b="1" i="1" dirty="0">
                          <a:solidFill>
                            <a:schemeClr val="tx1"/>
                          </a:solidFill>
                          <a:latin typeface="Times New Roman"/>
                          <a:ea typeface="Times New Roman"/>
                          <a:cs typeface="Times New Roman"/>
                        </a:rPr>
                        <a:t>Дата, ФИО и  должность субъекта оценивания урока</a:t>
                      </a:r>
                      <a:endParaRPr lang="ru-RU" sz="1000" dirty="0">
                        <a:solidFill>
                          <a:schemeClr val="tx1"/>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29080">
                <a:tc vMerge="1">
                  <a:txBody>
                    <a:bodyPr/>
                    <a:lstStyle/>
                    <a:p>
                      <a:endParaRPr lang="ru-RU"/>
                    </a:p>
                  </a:txBody>
                  <a:tcPr/>
                </a:tc>
                <a:tc vMerge="1">
                  <a:txBody>
                    <a:bodyPr/>
                    <a:lstStyle/>
                    <a:p>
                      <a:endParaRPr lang="ru-RU"/>
                    </a:p>
                  </a:txBody>
                  <a:tcPr/>
                </a:tc>
                <a:tc>
                  <a:txBody>
                    <a:bodyPr/>
                    <a:lstStyle/>
                    <a:p>
                      <a:pPr indent="-97155">
                        <a:lnSpc>
                          <a:spcPct val="115000"/>
                        </a:lnSpc>
                        <a:spcAft>
                          <a:spcPts val="0"/>
                        </a:spcAft>
                      </a:pPr>
                      <a:endParaRPr lang="ru-RU" sz="1050" dirty="0">
                        <a:solidFill>
                          <a:schemeClr val="tx1"/>
                        </a:solidFill>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a:solidFill>
                          <a:schemeClr val="tx1"/>
                        </a:solidFill>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a:solidFill>
                          <a:schemeClr val="tx1"/>
                        </a:solidFill>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a:solidFill>
                          <a:schemeClr val="tx1"/>
                        </a:solidFill>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dirty="0">
                        <a:solidFill>
                          <a:schemeClr val="tx1"/>
                        </a:solidFill>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dirty="0">
                        <a:solidFill>
                          <a:schemeClr val="tx1"/>
                        </a:solidFill>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rowSpan="3">
                  <a:txBody>
                    <a:bodyPr/>
                    <a:lstStyle/>
                    <a:p>
                      <a:pPr>
                        <a:lnSpc>
                          <a:spcPct val="115000"/>
                        </a:lnSpc>
                        <a:spcAft>
                          <a:spcPts val="0"/>
                        </a:spcAft>
                      </a:pPr>
                      <a:r>
                        <a:rPr lang="ru-RU" sz="2000" b="1" dirty="0" smtClean="0">
                          <a:solidFill>
                            <a:srgbClr val="0033CC"/>
                          </a:solidFill>
                          <a:latin typeface="Times New Roman"/>
                          <a:ea typeface="Times New Roman"/>
                          <a:cs typeface="Times New Roman"/>
                        </a:rPr>
                        <a:t>предметно-методическая</a:t>
                      </a:r>
                      <a:endParaRPr lang="ru-RU" sz="180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solidFill>
                            <a:srgbClr val="0033CC"/>
                          </a:solidFill>
                          <a:latin typeface="Times New Roman"/>
                          <a:ea typeface="Times New Roman"/>
                          <a:cs typeface="Times New Roman"/>
                        </a:rPr>
                        <a:t>1.   Требования Стандартов к предметному содержанию</a:t>
                      </a:r>
                      <a:endParaRPr lang="ru-RU" sz="105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vMerge="1">
                  <a:txBody>
                    <a:bodyPr/>
                    <a:lstStyle/>
                    <a:p>
                      <a:endParaRPr lang="ru-RU"/>
                    </a:p>
                  </a:txBody>
                  <a:tcPr/>
                </a:tc>
                <a:tc>
                  <a:txBody>
                    <a:bodyPr/>
                    <a:lstStyle/>
                    <a:p>
                      <a:pPr>
                        <a:lnSpc>
                          <a:spcPct val="115000"/>
                        </a:lnSpc>
                        <a:spcAft>
                          <a:spcPts val="0"/>
                        </a:spcAft>
                      </a:pPr>
                      <a:r>
                        <a:rPr lang="ru-RU" sz="1100" b="1" dirty="0">
                          <a:solidFill>
                            <a:srgbClr val="0033CC"/>
                          </a:solidFill>
                          <a:latin typeface="Times New Roman"/>
                          <a:ea typeface="Times New Roman"/>
                          <a:cs typeface="Times New Roman"/>
                        </a:rPr>
                        <a:t>2.   Развитие личностной сферы ученика средствами предмета</a:t>
                      </a:r>
                      <a:endParaRPr lang="ru-RU" sz="105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vMerge="1">
                  <a:txBody>
                    <a:bodyPr/>
                    <a:lstStyle/>
                    <a:p>
                      <a:endParaRPr lang="ru-RU"/>
                    </a:p>
                  </a:txBody>
                  <a:tcPr/>
                </a:tc>
                <a:tc>
                  <a:txBody>
                    <a:bodyPr/>
                    <a:lstStyle/>
                    <a:p>
                      <a:pPr>
                        <a:lnSpc>
                          <a:spcPct val="115000"/>
                        </a:lnSpc>
                        <a:spcAft>
                          <a:spcPts val="0"/>
                        </a:spcAft>
                      </a:pPr>
                      <a:r>
                        <a:rPr lang="ru-RU" sz="1100" b="1" dirty="0">
                          <a:solidFill>
                            <a:srgbClr val="0033CC"/>
                          </a:solidFill>
                          <a:latin typeface="Times New Roman"/>
                          <a:ea typeface="Times New Roman"/>
                          <a:cs typeface="Times New Roman"/>
                        </a:rPr>
                        <a:t>3.   Использование заданий, развивающих УУД на уроках предмета</a:t>
                      </a:r>
                      <a:endParaRPr lang="ru-RU" sz="105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rowSpan="2">
                  <a:txBody>
                    <a:bodyPr/>
                    <a:lstStyle/>
                    <a:p>
                      <a:pPr>
                        <a:lnSpc>
                          <a:spcPct val="115000"/>
                        </a:lnSpc>
                        <a:spcAft>
                          <a:spcPts val="0"/>
                        </a:spcAft>
                      </a:pPr>
                      <a:r>
                        <a:rPr lang="ru-RU" sz="2000" b="1" dirty="0">
                          <a:solidFill>
                            <a:srgbClr val="C00000"/>
                          </a:solidFill>
                          <a:latin typeface="Times New Roman"/>
                          <a:ea typeface="Times New Roman"/>
                          <a:cs typeface="Times New Roman"/>
                        </a:rPr>
                        <a:t>психолого-педагогическая</a:t>
                      </a:r>
                      <a:endParaRPr lang="ru-RU" sz="1800" b="1" dirty="0">
                        <a:solidFill>
                          <a:srgbClr val="C00000"/>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solidFill>
                            <a:srgbClr val="C00000"/>
                          </a:solidFill>
                          <a:latin typeface="Times New Roman"/>
                          <a:ea typeface="Times New Roman"/>
                          <a:cs typeface="Times New Roman"/>
                        </a:rPr>
                        <a:t>4.     Учет  и развитие мотивации и психофизиологической сферы учащихся</a:t>
                      </a:r>
                      <a:endParaRPr lang="ru-RU" sz="1050" b="1" dirty="0">
                        <a:solidFill>
                          <a:srgbClr val="C00000"/>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vMerge="1">
                  <a:txBody>
                    <a:bodyPr/>
                    <a:lstStyle/>
                    <a:p>
                      <a:endParaRPr lang="ru-RU"/>
                    </a:p>
                  </a:txBody>
                  <a:tcPr/>
                </a:tc>
                <a:tc>
                  <a:txBody>
                    <a:bodyPr/>
                    <a:lstStyle/>
                    <a:p>
                      <a:pPr>
                        <a:lnSpc>
                          <a:spcPct val="115000"/>
                        </a:lnSpc>
                        <a:spcAft>
                          <a:spcPts val="0"/>
                        </a:spcAft>
                      </a:pPr>
                      <a:r>
                        <a:rPr lang="ru-RU" sz="1100" b="1" dirty="0">
                          <a:solidFill>
                            <a:srgbClr val="C00000"/>
                          </a:solidFill>
                          <a:latin typeface="Times New Roman"/>
                          <a:ea typeface="Times New Roman"/>
                          <a:cs typeface="Times New Roman"/>
                        </a:rPr>
                        <a:t>5.    Обеспечение целевой психолого-педагогической поддержки обучающихся</a:t>
                      </a:r>
                      <a:endParaRPr lang="ru-RU" sz="1050" b="1" dirty="0">
                        <a:solidFill>
                          <a:srgbClr val="C00000"/>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080">
                <a:tc>
                  <a:txBody>
                    <a:bodyPr/>
                    <a:lstStyle/>
                    <a:p>
                      <a:pPr>
                        <a:lnSpc>
                          <a:spcPct val="115000"/>
                        </a:lnSpc>
                        <a:spcAft>
                          <a:spcPts val="0"/>
                        </a:spcAft>
                      </a:pPr>
                      <a:r>
                        <a:rPr lang="ru-RU" sz="2000" b="1" dirty="0" err="1">
                          <a:solidFill>
                            <a:srgbClr val="0033CC"/>
                          </a:solidFill>
                          <a:latin typeface="Times New Roman"/>
                          <a:ea typeface="Times New Roman"/>
                          <a:cs typeface="Times New Roman"/>
                        </a:rPr>
                        <a:t>валеологическая</a:t>
                      </a:r>
                      <a:endParaRPr lang="ru-RU" sz="180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solidFill>
                            <a:srgbClr val="0033CC"/>
                          </a:solidFill>
                          <a:latin typeface="Times New Roman"/>
                          <a:ea typeface="Times New Roman"/>
                          <a:cs typeface="Times New Roman"/>
                        </a:rPr>
                        <a:t>6.    Требования ЗСС в содержании, структуре урока, в работе с оборудованием и учете данных о детях с ОВЗ</a:t>
                      </a:r>
                      <a:endParaRPr lang="ru-RU" sz="105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a:txBody>
                    <a:bodyPr/>
                    <a:lstStyle/>
                    <a:p>
                      <a:pPr>
                        <a:lnSpc>
                          <a:spcPct val="115000"/>
                        </a:lnSpc>
                        <a:spcAft>
                          <a:spcPts val="0"/>
                        </a:spcAft>
                      </a:pPr>
                      <a:r>
                        <a:rPr lang="ru-RU" sz="2000" b="1" dirty="0">
                          <a:solidFill>
                            <a:srgbClr val="C00000"/>
                          </a:solidFill>
                          <a:latin typeface="Times New Roman"/>
                          <a:ea typeface="Times New Roman"/>
                          <a:cs typeface="Times New Roman"/>
                        </a:rPr>
                        <a:t>коммуникативная</a:t>
                      </a:r>
                      <a:endParaRPr lang="ru-RU" sz="1800" b="1" dirty="0">
                        <a:solidFill>
                          <a:srgbClr val="C00000"/>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solidFill>
                            <a:srgbClr val="C00000"/>
                          </a:solidFill>
                          <a:latin typeface="Times New Roman"/>
                          <a:ea typeface="Times New Roman"/>
                          <a:cs typeface="Times New Roman"/>
                        </a:rPr>
                        <a:t>7.    Стиль и формы педагогического взаимодействия на уроке</a:t>
                      </a:r>
                      <a:endParaRPr lang="ru-RU" sz="1050" b="1" dirty="0">
                        <a:solidFill>
                          <a:srgbClr val="C00000"/>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10">
                <a:tc rowSpan="2">
                  <a:txBody>
                    <a:bodyPr/>
                    <a:lstStyle/>
                    <a:p>
                      <a:pPr>
                        <a:lnSpc>
                          <a:spcPct val="115000"/>
                        </a:lnSpc>
                        <a:spcAft>
                          <a:spcPts val="0"/>
                        </a:spcAft>
                      </a:pPr>
                      <a:r>
                        <a:rPr lang="ru-RU" sz="2000" b="1" dirty="0">
                          <a:solidFill>
                            <a:srgbClr val="0033CC"/>
                          </a:solidFill>
                          <a:latin typeface="Times New Roman"/>
                          <a:ea typeface="Times New Roman"/>
                          <a:cs typeface="Times New Roman"/>
                        </a:rPr>
                        <a:t>управленческая</a:t>
                      </a:r>
                      <a:endParaRPr lang="ru-RU" sz="180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solidFill>
                            <a:srgbClr val="0033CC"/>
                          </a:solidFill>
                          <a:latin typeface="Times New Roman"/>
                          <a:ea typeface="Times New Roman"/>
                          <a:cs typeface="Times New Roman"/>
                        </a:rPr>
                        <a:t>8.    Управление организацией учебной деятельности обучающихся через систему оценивания</a:t>
                      </a:r>
                      <a:endParaRPr lang="ru-RU" sz="105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vMerge="1">
                  <a:txBody>
                    <a:bodyPr/>
                    <a:lstStyle/>
                    <a:p>
                      <a:endParaRPr lang="ru-RU"/>
                    </a:p>
                  </a:txBody>
                  <a:tcPr/>
                </a:tc>
                <a:tc>
                  <a:txBody>
                    <a:bodyPr/>
                    <a:lstStyle/>
                    <a:p>
                      <a:pPr>
                        <a:lnSpc>
                          <a:spcPct val="115000"/>
                        </a:lnSpc>
                        <a:spcAft>
                          <a:spcPts val="0"/>
                        </a:spcAft>
                      </a:pPr>
                      <a:r>
                        <a:rPr lang="ru-RU" sz="1100" b="1" dirty="0">
                          <a:solidFill>
                            <a:srgbClr val="0033CC"/>
                          </a:solidFill>
                          <a:latin typeface="Times New Roman"/>
                          <a:ea typeface="Times New Roman"/>
                          <a:cs typeface="Times New Roman"/>
                        </a:rPr>
                        <a:t>9.  Управление собственной обучающей деятельностью</a:t>
                      </a:r>
                      <a:endParaRPr lang="ru-RU" sz="1050" b="1" dirty="0">
                        <a:solidFill>
                          <a:srgbClr val="0033CC"/>
                        </a:solidFill>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69">
                <a:tc gridSpan="2">
                  <a:txBody>
                    <a:bodyPr/>
                    <a:lstStyle/>
                    <a:p>
                      <a:pPr>
                        <a:lnSpc>
                          <a:spcPct val="115000"/>
                        </a:lnSpc>
                        <a:spcAft>
                          <a:spcPts val="0"/>
                        </a:spcAft>
                      </a:pPr>
                      <a:r>
                        <a:rPr lang="ru-RU" sz="1050" dirty="0">
                          <a:latin typeface="Times New Roman"/>
                          <a:ea typeface="Times New Roman"/>
                          <a:cs typeface="Times New Roman"/>
                        </a:rPr>
                        <a:t>    10.Результативность урока:          </a:t>
                      </a:r>
                      <a:endParaRPr lang="ru-RU" sz="1000" dirty="0">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69">
                <a:tc gridSpan="2">
                  <a:txBody>
                    <a:bodyPr/>
                    <a:lstStyle/>
                    <a:p>
                      <a:pPr algn="ctr">
                        <a:lnSpc>
                          <a:spcPct val="115000"/>
                        </a:lnSpc>
                        <a:spcAft>
                          <a:spcPts val="0"/>
                        </a:spcAft>
                      </a:pPr>
                      <a:r>
                        <a:rPr lang="ru-RU" sz="1050" b="1" dirty="0">
                          <a:latin typeface="Times New Roman"/>
                          <a:ea typeface="Times New Roman"/>
                          <a:cs typeface="Times New Roman"/>
                        </a:rPr>
                        <a:t>Сумма баллов</a:t>
                      </a:r>
                      <a:endParaRPr lang="ru-RU" sz="1000" dirty="0">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gridSpan="2">
                  <a:txBody>
                    <a:bodyPr/>
                    <a:lstStyle/>
                    <a:p>
                      <a:pPr algn="ctr">
                        <a:lnSpc>
                          <a:spcPct val="115000"/>
                        </a:lnSpc>
                        <a:spcAft>
                          <a:spcPts val="0"/>
                        </a:spcAft>
                      </a:pPr>
                      <a:r>
                        <a:rPr lang="ru-RU" sz="1050" b="1" dirty="0">
                          <a:latin typeface="Times New Roman"/>
                          <a:ea typeface="Times New Roman"/>
                          <a:cs typeface="Times New Roman"/>
                        </a:rPr>
                        <a:t>Качество урока   </a:t>
                      </a:r>
                      <a:r>
                        <a:rPr lang="ru-RU" sz="1050" u="sng" dirty="0" err="1">
                          <a:latin typeface="Times New Roman"/>
                          <a:ea typeface="Times New Roman"/>
                          <a:cs typeface="Times New Roman"/>
                        </a:rPr>
                        <a:t>_Сумма</a:t>
                      </a:r>
                      <a:r>
                        <a:rPr lang="ru-RU" sz="1050" u="sng" dirty="0">
                          <a:latin typeface="Times New Roman"/>
                          <a:ea typeface="Times New Roman"/>
                          <a:cs typeface="Times New Roman"/>
                        </a:rPr>
                        <a:t> баллов </a:t>
                      </a:r>
                      <a:r>
                        <a:rPr lang="ru-RU" sz="1050" u="sng" dirty="0" err="1">
                          <a:latin typeface="Times New Roman"/>
                          <a:ea typeface="Times New Roman"/>
                          <a:cs typeface="Times New Roman"/>
                        </a:rPr>
                        <a:t>х</a:t>
                      </a:r>
                      <a:r>
                        <a:rPr lang="ru-RU" sz="1050" u="sng" dirty="0">
                          <a:latin typeface="Times New Roman"/>
                          <a:ea typeface="Times New Roman"/>
                          <a:cs typeface="Times New Roman"/>
                        </a:rPr>
                        <a:t> 100%</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                 20</a:t>
                      </a:r>
                      <a:endParaRPr lang="ru-RU" sz="1000" dirty="0">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541">
                <a:tc gridSpan="2">
                  <a:txBody>
                    <a:bodyPr/>
                    <a:lstStyle/>
                    <a:p>
                      <a:pPr>
                        <a:lnSpc>
                          <a:spcPct val="115000"/>
                        </a:lnSpc>
                        <a:spcAft>
                          <a:spcPts val="0"/>
                        </a:spcAft>
                      </a:pPr>
                      <a:r>
                        <a:rPr lang="ru-RU" sz="1050" b="1" dirty="0">
                          <a:latin typeface="Times New Roman"/>
                          <a:ea typeface="Times New Roman"/>
                          <a:cs typeface="Times New Roman"/>
                        </a:rPr>
                        <a:t>100–85% – оптимальный уровень, 84–60% – допустимый уровень,</a:t>
                      </a:r>
                      <a:endParaRPr lang="ru-RU" sz="1000" dirty="0">
                        <a:latin typeface="Calibri"/>
                        <a:ea typeface="Times New Roman"/>
                        <a:cs typeface="Times New Roman"/>
                      </a:endParaRPr>
                    </a:p>
                    <a:p>
                      <a:pPr>
                        <a:lnSpc>
                          <a:spcPct val="115000"/>
                        </a:lnSpc>
                        <a:spcAft>
                          <a:spcPts val="0"/>
                        </a:spcAft>
                      </a:pPr>
                      <a:r>
                        <a:rPr lang="ru-RU" sz="1050" b="1" dirty="0">
                          <a:latin typeface="Times New Roman"/>
                          <a:ea typeface="Times New Roman"/>
                          <a:cs typeface="Times New Roman"/>
                        </a:rPr>
                        <a:t>59–50% – критический уровень,</a:t>
                      </a:r>
                      <a:r>
                        <a:rPr lang="ru-RU" sz="1050" b="1" i="1" dirty="0">
                          <a:latin typeface="Times New Roman"/>
                          <a:ea typeface="Times New Roman"/>
                          <a:cs typeface="Times New Roman"/>
                        </a:rPr>
                        <a:t> </a:t>
                      </a:r>
                      <a:r>
                        <a:rPr lang="ru-RU" sz="1050" b="1" dirty="0">
                          <a:latin typeface="Times New Roman"/>
                          <a:ea typeface="Times New Roman"/>
                          <a:cs typeface="Times New Roman"/>
                        </a:rPr>
                        <a:t>менее 50% – недопустимый уровень</a:t>
                      </a:r>
                      <a:endParaRPr lang="ru-RU" sz="1000" dirty="0">
                        <a:latin typeface="Calibri"/>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700" dirty="0">
                        <a:latin typeface="Times New Roman"/>
                        <a:ea typeface="Times New Roman"/>
                        <a:cs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96907" y="-94565"/>
            <a:ext cx="933781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Карта анализа урока</a:t>
            </a:r>
            <a:endParaRPr kumimoji="0" lang="ru-RU" sz="7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Учитель _______________________________________________________________________</a:t>
            </a:r>
            <a:endParaRPr kumimoji="0" lang="ru-RU" sz="18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 y="92038"/>
          <a:ext cx="9144001" cy="6656224"/>
        </p:xfrm>
        <a:graphic>
          <a:graphicData uri="http://schemas.openxmlformats.org/drawingml/2006/table">
            <a:tbl>
              <a:tblPr/>
              <a:tblGrid>
                <a:gridCol w="892098"/>
                <a:gridCol w="1486829"/>
                <a:gridCol w="3865757"/>
                <a:gridCol w="1594412"/>
                <a:gridCol w="1304905"/>
              </a:tblGrid>
              <a:tr h="236460">
                <a:tc rowSpan="2">
                  <a:txBody>
                    <a:bodyPr/>
                    <a:lstStyle/>
                    <a:p>
                      <a:pPr algn="ctr">
                        <a:lnSpc>
                          <a:spcPct val="115000"/>
                        </a:lnSpc>
                        <a:spcAft>
                          <a:spcPts val="0"/>
                        </a:spcAft>
                      </a:pPr>
                      <a:r>
                        <a:rPr lang="ru-RU" sz="1000" b="1" dirty="0">
                          <a:solidFill>
                            <a:srgbClr val="C00000"/>
                          </a:solidFill>
                          <a:latin typeface="Times New Roman"/>
                          <a:ea typeface="Times New Roman"/>
                          <a:cs typeface="Times New Roman"/>
                        </a:rPr>
                        <a:t>КОМПЕТЕНЦИИ </a:t>
                      </a:r>
                      <a:r>
                        <a:rPr lang="ru-RU" sz="1100" b="1" dirty="0">
                          <a:solidFill>
                            <a:srgbClr val="C00000"/>
                          </a:solidFill>
                          <a:latin typeface="Times New Roman"/>
                          <a:ea typeface="Times New Roman"/>
                          <a:cs typeface="Times New Roman"/>
                        </a:rPr>
                        <a:t>УЧИТЕЛЯ</a:t>
                      </a:r>
                      <a:endParaRPr lang="ru-RU" sz="105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ct val="115000"/>
                        </a:lnSpc>
                        <a:spcAft>
                          <a:spcPts val="0"/>
                        </a:spcAft>
                      </a:pPr>
                      <a:r>
                        <a:rPr lang="ru-RU" sz="1050" b="1" dirty="0">
                          <a:solidFill>
                            <a:schemeClr val="tx1"/>
                          </a:solidFill>
                          <a:latin typeface="Times New Roman"/>
                          <a:ea typeface="Times New Roman"/>
                          <a:cs typeface="Times New Roman"/>
                        </a:rPr>
                        <a:t>КРИТЕРИИ ОЦЕНКИ УРОКА</a:t>
                      </a:r>
                      <a:endParaRPr lang="ru-RU" sz="1000" b="1" dirty="0">
                        <a:solidFill>
                          <a:schemeClr val="tx1"/>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algn="ctr">
                        <a:lnSpc>
                          <a:spcPct val="115000"/>
                        </a:lnSpc>
                        <a:spcAft>
                          <a:spcPts val="0"/>
                        </a:spcAft>
                      </a:pPr>
                      <a:r>
                        <a:rPr lang="ru-RU" sz="1400" b="1" dirty="0">
                          <a:latin typeface="Times New Roman"/>
                          <a:ea typeface="Times New Roman"/>
                          <a:cs typeface="Times New Roman"/>
                        </a:rPr>
                        <a:t>ПОКАЗАТЕЛИ И УРОВНЕВЫЕ ДЕСКРИПТОРЫ ДЛЯ АНАЛИЗА УРОКА:</a:t>
                      </a:r>
                      <a:endParaRPr lang="ru-RU" sz="12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7722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a:solidFill>
                            <a:srgbClr val="C00000"/>
                          </a:solidFill>
                          <a:latin typeface="Times New Roman"/>
                          <a:ea typeface="Times New Roman"/>
                          <a:cs typeface="Times New Roman"/>
                        </a:rPr>
                        <a:t>2 балла – оптимальный уровень</a:t>
                      </a:r>
                      <a:endParaRPr lang="ru-RU" sz="120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solidFill>
                            <a:srgbClr val="C00000"/>
                          </a:solidFill>
                          <a:latin typeface="Times New Roman"/>
                          <a:ea typeface="Times New Roman"/>
                          <a:cs typeface="Times New Roman"/>
                        </a:rPr>
                        <a:t>1 балл – недостаточный уровень</a:t>
                      </a:r>
                      <a:endParaRPr lang="ru-RU" sz="90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solidFill>
                            <a:srgbClr val="C00000"/>
                          </a:solidFill>
                          <a:latin typeface="Times New Roman"/>
                          <a:ea typeface="Times New Roman"/>
                          <a:cs typeface="Times New Roman"/>
                        </a:rPr>
                        <a:t>0 баллов – недопустимый уровень</a:t>
                      </a:r>
                      <a:endParaRPr lang="ru-RU" sz="90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381">
                <a:tc rowSpan="2">
                  <a:txBody>
                    <a:bodyPr/>
                    <a:lstStyle/>
                    <a:p>
                      <a:pPr algn="ctr">
                        <a:lnSpc>
                          <a:spcPct val="115000"/>
                        </a:lnSpc>
                        <a:spcAft>
                          <a:spcPts val="0"/>
                        </a:spcAft>
                      </a:pPr>
                      <a:r>
                        <a:rPr lang="ru-RU" sz="3200" b="1" kern="1200" dirty="0" smtClean="0">
                          <a:solidFill>
                            <a:srgbClr val="C00000"/>
                          </a:solidFill>
                          <a:latin typeface="+mn-lt"/>
                          <a:ea typeface="+mn-ea"/>
                          <a:cs typeface="+mn-cs"/>
                        </a:rPr>
                        <a:t>ПРЕДМЕТНО-МЕТОДИЧЕСКАЯ</a:t>
                      </a:r>
                    </a:p>
                    <a:p>
                      <a:pPr algn="ctr">
                        <a:lnSpc>
                          <a:spcPct val="115000"/>
                        </a:lnSpc>
                        <a:spcAft>
                          <a:spcPts val="0"/>
                        </a:spcAft>
                      </a:pPr>
                      <a:endParaRPr lang="ru-RU" sz="1800" b="1" kern="1200" dirty="0" smtClean="0">
                        <a:solidFill>
                          <a:schemeClr val="tx1"/>
                        </a:solidFill>
                        <a:latin typeface="+mn-lt"/>
                        <a:ea typeface="+mn-ea"/>
                        <a:cs typeface="+mn-cs"/>
                      </a:endParaRPr>
                    </a:p>
                    <a:p>
                      <a:pPr algn="ctr">
                        <a:lnSpc>
                          <a:spcPct val="115000"/>
                        </a:lnSpc>
                        <a:spcAft>
                          <a:spcPts val="0"/>
                        </a:spcAft>
                      </a:pPr>
                      <a:endParaRPr lang="ru-RU" sz="1800" b="1" kern="1200" dirty="0" smtClean="0">
                        <a:solidFill>
                          <a:schemeClr val="tx1"/>
                        </a:solidFill>
                        <a:latin typeface="+mn-lt"/>
                        <a:ea typeface="+mn-ea"/>
                        <a:cs typeface="+mn-cs"/>
                      </a:endParaRPr>
                    </a:p>
                    <a:p>
                      <a:pPr algn="ctr">
                        <a:lnSpc>
                          <a:spcPct val="115000"/>
                        </a:lnSpc>
                        <a:spcAft>
                          <a:spcPts val="0"/>
                        </a:spcAft>
                      </a:pPr>
                      <a:endParaRPr lang="ru-RU" sz="3600" b="1" dirty="0">
                        <a:solidFill>
                          <a:schemeClr val="tx1"/>
                        </a:solidFill>
                        <a:latin typeface="Calibri"/>
                        <a:ea typeface="Times New Roman"/>
                        <a:cs typeface="Times New Roman"/>
                      </a:endParaRPr>
                    </a:p>
                  </a:txBody>
                  <a:tcPr marL="20079" marR="200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lnSpc>
                          <a:spcPct val="115000"/>
                        </a:lnSpc>
                        <a:spcAft>
                          <a:spcPts val="0"/>
                        </a:spcAft>
                      </a:pPr>
                      <a:r>
                        <a:rPr lang="ru-RU" sz="1600" b="1" dirty="0">
                          <a:latin typeface="Times New Roman"/>
                          <a:ea typeface="Times New Roman"/>
                          <a:cs typeface="Times New Roman"/>
                        </a:rPr>
                        <a:t>1. Требования Стандартов к предметному содержанию и планируемым результатам</a:t>
                      </a:r>
                      <a:endParaRPr lang="ru-RU" sz="1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800" dirty="0">
                          <a:latin typeface="Times New Roman"/>
                          <a:ea typeface="Times New Roman"/>
                          <a:cs typeface="Times New Roman"/>
                        </a:rPr>
                        <a:t>1</a:t>
                      </a:r>
                      <a:r>
                        <a:rPr lang="ru-RU" sz="1600" dirty="0">
                          <a:latin typeface="Times New Roman"/>
                          <a:ea typeface="Times New Roman"/>
                          <a:cs typeface="Times New Roman"/>
                        </a:rPr>
                        <a:t>) </a:t>
                      </a:r>
                      <a:r>
                        <a:rPr lang="ru-RU" sz="1400" dirty="0">
                          <a:latin typeface="Times New Roman"/>
                          <a:ea typeface="Times New Roman"/>
                          <a:cs typeface="Times New Roman"/>
                        </a:rPr>
                        <a:t>Учитель осуществляет отбор главного в учебном содержании (ведет работу с понятиями, формулами, схемами, таблицами, определениями) и выводит алгоритм применения нового знания при решении учебно-познавательных и учебно-практических задач.</a:t>
                      </a:r>
                      <a:endParaRPr lang="ru-RU" sz="12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2) Учитель учитывает учебно-познавательные возможности детей, организует деятельность учащихся с учетом данных входной диагностики, отраженных в рабочих программах и в коррекционной программе.</a:t>
                      </a:r>
                      <a:endParaRPr lang="ru-RU" sz="1200" dirty="0">
                        <a:latin typeface="Calibri"/>
                        <a:ea typeface="Times New Roman"/>
                        <a:cs typeface="Times New Roman"/>
                      </a:endParaRPr>
                    </a:p>
                    <a:p>
                      <a:pPr>
                        <a:lnSpc>
                          <a:spcPct val="115000"/>
                        </a:lnSpc>
                        <a:spcAft>
                          <a:spcPts val="0"/>
                        </a:spcAft>
                      </a:pPr>
                      <a:r>
                        <a:rPr lang="ru-RU" sz="1400" dirty="0">
                          <a:latin typeface="Times New Roman"/>
                          <a:ea typeface="Times New Roman"/>
                          <a:cs typeface="Times New Roman"/>
                        </a:rPr>
                        <a:t>3) Учитель выбирает методику или технологию предметного обучения, обеспечивающие оптимальный результат обучения для данного контингента</a:t>
                      </a:r>
                      <a:endParaRPr lang="ru-RU" sz="12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1) Содержание учебного материала  не </a:t>
                      </a:r>
                      <a:r>
                        <a:rPr lang="ru-RU" sz="1050" dirty="0">
                          <a:latin typeface="Times New Roman"/>
                          <a:ea typeface="Times New Roman"/>
                          <a:cs typeface="Times New Roman"/>
                        </a:rPr>
                        <a:t>всегда соответствует требованиям стандарта:</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 завышается или занижается.</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2) При выборе программы учитель недостаточно полно производит педагогический анализ учебно-познавательных возможностей детей, не всегда может объяснить свой выбор содержания или коррекции задач программы, исходя из особенностей контингента</a:t>
                      </a:r>
                      <a:endParaRPr lang="ru-RU" sz="10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При отборе учебного содержания учитель:</a:t>
                      </a:r>
                      <a:endParaRPr lang="ru-RU" sz="1100" dirty="0">
                        <a:latin typeface="Calibri"/>
                      </a:endParaRPr>
                    </a:p>
                    <a:p>
                      <a:pPr>
                        <a:spcAft>
                          <a:spcPts val="0"/>
                        </a:spcAft>
                      </a:pPr>
                      <a:r>
                        <a:rPr lang="ru-RU" sz="1200" dirty="0">
                          <a:latin typeface="Times New Roman"/>
                          <a:ea typeface="Times New Roman"/>
                        </a:rPr>
                        <a:t>1) не руководствуется требованиями ФГОС,</a:t>
                      </a:r>
                      <a:endParaRPr lang="ru-RU" sz="1100" dirty="0">
                        <a:latin typeface="Calibri"/>
                      </a:endParaRPr>
                    </a:p>
                    <a:p>
                      <a:pPr>
                        <a:spcAft>
                          <a:spcPts val="0"/>
                        </a:spcAft>
                      </a:pPr>
                      <a:r>
                        <a:rPr lang="ru-RU" sz="1200" dirty="0">
                          <a:latin typeface="Times New Roman"/>
                          <a:ea typeface="Times New Roman"/>
                        </a:rPr>
                        <a:t>2)  не может связать собственный выбор программы обучения с особенностями контингента</a:t>
                      </a:r>
                      <a:endParaRPr lang="ru-RU" sz="1100" dirty="0">
                        <a:latin typeface="Calibri"/>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568">
                <a:tc vMerge="1">
                  <a:txBody>
                    <a:bodyPr/>
                    <a:lstStyle/>
                    <a:p>
                      <a:endParaRPr lang="ru-RU"/>
                    </a:p>
                  </a:txBody>
                  <a:tcPr/>
                </a:tc>
                <a:tc>
                  <a:txBody>
                    <a:bodyPr/>
                    <a:lstStyle/>
                    <a:p>
                      <a:endParaRPr lang="ru-RU"/>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endParaRPr lang="ru-RU"/>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Аслан\Desktop\1-281.jpg"/>
          <p:cNvPicPr>
            <a:picLocks noChangeAspect="1" noChangeArrowheads="1"/>
          </p:cNvPicPr>
          <p:nvPr/>
        </p:nvPicPr>
        <p:blipFill>
          <a:blip r:embed="rId2" cstate="print"/>
          <a:srcRect/>
          <a:stretch>
            <a:fillRect/>
          </a:stretch>
        </p:blipFill>
        <p:spPr bwMode="auto">
          <a:xfrm>
            <a:off x="611560" y="3212976"/>
            <a:ext cx="8280920" cy="3487177"/>
          </a:xfrm>
          <a:prstGeom prst="rect">
            <a:avLst/>
          </a:prstGeom>
          <a:noFill/>
        </p:spPr>
      </p:pic>
      <p:sp>
        <p:nvSpPr>
          <p:cNvPr id="2" name="Прямоугольник 1"/>
          <p:cNvSpPr/>
          <p:nvPr/>
        </p:nvSpPr>
        <p:spPr>
          <a:xfrm>
            <a:off x="179512" y="0"/>
            <a:ext cx="8964488" cy="3708708"/>
          </a:xfrm>
          <a:prstGeom prst="rect">
            <a:avLst/>
          </a:prstGeom>
        </p:spPr>
        <p:txBody>
          <a:bodyPr wrap="square">
            <a:spAutoFit/>
          </a:bodyPr>
          <a:lstStyle/>
          <a:p>
            <a:r>
              <a:rPr lang="ru-RU" sz="1100" dirty="0" smtClean="0"/>
              <a:t>Жил-был прораб. Всю жизнь он строил дома, но стал стар и решил уйти на пенсию. </a:t>
            </a:r>
            <a:br>
              <a:rPr lang="ru-RU" sz="1100" dirty="0" smtClean="0"/>
            </a:br>
            <a:r>
              <a:rPr lang="ru-RU" sz="1100" dirty="0" smtClean="0"/>
              <a:t>- Я увольняюсь, – сказал он работодателю. – Ухожу на пенсию. Буду со старушкой внуков нянчить. </a:t>
            </a:r>
            <a:br>
              <a:rPr lang="ru-RU" sz="1100" dirty="0" smtClean="0"/>
            </a:br>
            <a:r>
              <a:rPr lang="ru-RU" sz="1100" dirty="0" smtClean="0"/>
              <a:t>Хозяину было жалко расставаться с этим человеком, и он попросил его: </a:t>
            </a:r>
            <a:br>
              <a:rPr lang="ru-RU" sz="1100" dirty="0" smtClean="0"/>
            </a:br>
            <a:r>
              <a:rPr lang="ru-RU" sz="1100" dirty="0" smtClean="0"/>
              <a:t>- Слушай, а давай так – построй последний дом и проводим тебя на пенсию. С хорошей премией! </a:t>
            </a:r>
            <a:br>
              <a:rPr lang="ru-RU" sz="1100" dirty="0" smtClean="0"/>
            </a:br>
            <a:r>
              <a:rPr lang="ru-RU" sz="1100" dirty="0" smtClean="0"/>
              <a:t>Прораб согласился. Согласно новому проекту ему надо было построить дом для маленькой семьи, и началось: согласования, поиски материалов, проверки... </a:t>
            </a:r>
            <a:br>
              <a:rPr lang="ru-RU" sz="1100" dirty="0" smtClean="0"/>
            </a:br>
            <a:r>
              <a:rPr lang="ru-RU" sz="1100" dirty="0" smtClean="0"/>
              <a:t>Прораб торопился, потому что уже видел себя на пенсии. Чего-то не доделывал, что-то упрощал, покупал дешевые материалы, так как их можно было быстрее доставить... Он чувствовал, что делает не лучшую свою работу, но оправдывал себя тем, что это конец его карьеры. По завершении стройки, он вызвал хозяина. </a:t>
            </a:r>
            <a:r>
              <a:rPr lang="ru-RU" sz="1100" dirty="0" smtClean="0"/>
              <a:t>Тот </a:t>
            </a:r>
            <a:r>
              <a:rPr lang="ru-RU" sz="1100" dirty="0" smtClean="0"/>
              <a:t>осмотрел дом и сказал:</a:t>
            </a:r>
            <a:br>
              <a:rPr lang="ru-RU" sz="1100" dirty="0" smtClean="0"/>
            </a:br>
            <a:r>
              <a:rPr lang="ru-RU" sz="1100" dirty="0" smtClean="0"/>
              <a:t>– Знаешь, а ведь это твой дом! Вот возьми ключи и вселяйся. Все документы уже оформлены. Это тебе подарок от фирмы за долголетнюю </a:t>
            </a:r>
            <a:r>
              <a:rPr lang="ru-RU" sz="1100" dirty="0" err="1" smtClean="0"/>
              <a:t>работу.Что</a:t>
            </a:r>
            <a:r>
              <a:rPr lang="ru-RU" sz="1100" dirty="0" smtClean="0"/>
              <a:t> </a:t>
            </a:r>
            <a:r>
              <a:rPr lang="ru-RU" sz="1100" dirty="0" smtClean="0"/>
              <a:t>испытал прораб, было известно только ему одному! Он стоял красный от стыда, а все вокруг хлопали в ладоши, поздравляли его с новосельем и думали, что он краснеет от застенчивости, а он краснел от стыда за собственную небрежность. Он сознавал, что все ошибки и недочёты стали теперь его проблемами, а все вокруг думали, что он смущен дорогим подарком. И теперь он должен был жить в том единственном доме, который построил плохо... </a:t>
            </a:r>
            <a:br>
              <a:rPr lang="ru-RU" sz="1100" dirty="0" smtClean="0"/>
            </a:br>
            <a:r>
              <a:rPr lang="ru-RU" sz="1100" b="1" dirty="0" smtClean="0"/>
              <a:t>Мораль</a:t>
            </a:r>
            <a:r>
              <a:rPr lang="ru-RU" sz="1100" b="1" dirty="0" smtClean="0"/>
              <a:t>:</a:t>
            </a:r>
            <a:r>
              <a:rPr lang="ru-RU" sz="1100" dirty="0" smtClean="0"/>
              <a:t> </a:t>
            </a:r>
            <a:r>
              <a:rPr lang="ru-RU" sz="1200" dirty="0" smtClean="0"/>
              <a:t>Мы все – прорабы. Мы строим наши жизни так же, как прораб перед уходом на пенсию. Мы не прилагаем особых усилий, считая, что результаты этой конкретной стройки не так уж важны. К чему излишние усилия? Но затем мы осознаем, что живём в доме, который сами построили. Ведь всё, </a:t>
            </a:r>
            <a:r>
              <a:rPr lang="ru-RU" sz="1200" dirty="0" smtClean="0">
                <a:hlinkClick r:id="rId3"/>
              </a:rPr>
              <a:t>что мы делаем</a:t>
            </a:r>
            <a:r>
              <a:rPr lang="ru-RU" sz="1200" dirty="0" smtClean="0"/>
              <a:t> сегодня, имеет значение. </a:t>
            </a:r>
            <a:endParaRPr lang="ru-RU" sz="1200" dirty="0" smtClean="0"/>
          </a:p>
          <a:p>
            <a:r>
              <a:rPr lang="ru-RU" sz="1600" b="1" u="sng" dirty="0" smtClean="0">
                <a:solidFill>
                  <a:srgbClr val="C00000"/>
                </a:solidFill>
              </a:rPr>
              <a:t>Уже </a:t>
            </a:r>
            <a:r>
              <a:rPr lang="ru-RU" sz="1600" b="1" u="sng" dirty="0" smtClean="0">
                <a:solidFill>
                  <a:srgbClr val="C00000"/>
                </a:solidFill>
              </a:rPr>
              <a:t>сегодня мы строим дом, в который вселимся завтра.</a:t>
            </a:r>
            <a:r>
              <a:rPr lang="ru-RU" sz="1100" dirty="0" smtClean="0"/>
              <a:t/>
            </a:r>
            <a:br>
              <a:rPr lang="ru-RU" sz="1100" dirty="0" smtClean="0"/>
            </a:br>
            <a:r>
              <a:rPr lang="ru-RU" sz="1100" dirty="0" smtClean="0"/>
              <a:t/>
            </a:r>
            <a:br>
              <a:rPr lang="ru-RU" sz="1100" dirty="0" smtClean="0"/>
            </a:b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Аслан\Desktop\443725_original.jpg"/>
          <p:cNvPicPr>
            <a:picLocks noChangeAspect="1" noChangeArrowheads="1"/>
          </p:cNvPicPr>
          <p:nvPr/>
        </p:nvPicPr>
        <p:blipFill>
          <a:blip r:embed="rId2" cstate="print"/>
          <a:srcRect/>
          <a:stretch>
            <a:fillRect/>
          </a:stretch>
        </p:blipFill>
        <p:spPr bwMode="auto">
          <a:xfrm>
            <a:off x="0" y="-4"/>
            <a:ext cx="9144000" cy="6859350"/>
          </a:xfrm>
          <a:prstGeom prst="rect">
            <a:avLst/>
          </a:prstGeom>
          <a:noFill/>
        </p:spPr>
      </p:pic>
      <p:sp>
        <p:nvSpPr>
          <p:cNvPr id="2" name="Заголовок 1"/>
          <p:cNvSpPr>
            <a:spLocks noGrp="1"/>
          </p:cNvSpPr>
          <p:nvPr>
            <p:ph type="title"/>
          </p:nvPr>
        </p:nvSpPr>
        <p:spPr>
          <a:xfrm>
            <a:off x="428596" y="285728"/>
            <a:ext cx="8229600" cy="1143000"/>
          </a:xfrm>
        </p:spPr>
        <p:txBody>
          <a:bodyPr>
            <a:normAutofit fontScale="90000"/>
          </a:bodyPr>
          <a:lstStyle/>
          <a:p>
            <a:r>
              <a:rPr lang="ru-RU" b="1" dirty="0" smtClean="0">
                <a:solidFill>
                  <a:srgbClr val="7030A0"/>
                </a:solidFill>
              </a:rPr>
              <a:t>Притча про нас, про каждого из нас, </a:t>
            </a:r>
            <a:r>
              <a:rPr lang="ru-RU" b="1" dirty="0" smtClean="0">
                <a:solidFill>
                  <a:srgbClr val="FF0000"/>
                </a:solidFill>
              </a:rPr>
              <a:t>про учителя… </a:t>
            </a:r>
            <a:endParaRPr lang="ru-RU" b="1" dirty="0">
              <a:solidFill>
                <a:srgbClr val="FF0000"/>
              </a:solidFill>
            </a:endParaRPr>
          </a:p>
        </p:txBody>
      </p:sp>
      <p:sp>
        <p:nvSpPr>
          <p:cNvPr id="3" name="Содержимое 2"/>
          <p:cNvSpPr>
            <a:spLocks noGrp="1"/>
          </p:cNvSpPr>
          <p:nvPr>
            <p:ph idx="1"/>
          </p:nvPr>
        </p:nvSpPr>
        <p:spPr>
          <a:xfrm>
            <a:off x="457200" y="1428736"/>
            <a:ext cx="8229600" cy="4697427"/>
          </a:xfrm>
        </p:spPr>
        <p:txBody>
          <a:bodyPr>
            <a:noAutofit/>
          </a:bodyPr>
          <a:lstStyle/>
          <a:p>
            <a:r>
              <a:rPr lang="ru-RU" sz="2400" b="1" i="1" dirty="0" smtClean="0">
                <a:ln w="12700">
                  <a:solidFill>
                    <a:schemeClr val="tx1"/>
                  </a:solidFill>
                </a:ln>
                <a:solidFill>
                  <a:schemeClr val="bg1"/>
                </a:solidFill>
              </a:rPr>
              <a:t>Когда родился первый учитель на земле, к его колыбели спустились три феи.</a:t>
            </a:r>
          </a:p>
          <a:p>
            <a:r>
              <a:rPr lang="ru-RU" sz="2400" b="1" i="1" dirty="0" smtClean="0">
                <a:ln w="12700">
                  <a:solidFill>
                    <a:schemeClr val="tx1"/>
                  </a:solidFill>
                </a:ln>
                <a:solidFill>
                  <a:schemeClr val="bg1"/>
                </a:solidFill>
              </a:rPr>
              <a:t>И сказала первая фея: «Ты будешь вечно молод, потому что рядом с тобою всегда будут дети».</a:t>
            </a:r>
          </a:p>
          <a:p>
            <a:r>
              <a:rPr lang="ru-RU" sz="2400" b="1" i="1" dirty="0" smtClean="0">
                <a:ln w="12700">
                  <a:solidFill>
                    <a:schemeClr val="tx1"/>
                  </a:solidFill>
                </a:ln>
                <a:solidFill>
                  <a:schemeClr val="bg1"/>
                </a:solidFill>
              </a:rPr>
              <a:t>И сказала вторая фея: «Ты  будешь красив мыслями и душой, потому что нет благороднее призвания, чем дарить своё сердце детям».</a:t>
            </a:r>
          </a:p>
          <a:p>
            <a:r>
              <a:rPr lang="ru-RU" sz="2400" b="1" i="1" dirty="0" smtClean="0">
                <a:ln w="12700">
                  <a:solidFill>
                    <a:schemeClr val="tx1"/>
                  </a:solidFill>
                </a:ln>
                <a:solidFill>
                  <a:schemeClr val="bg1"/>
                </a:solidFill>
              </a:rPr>
              <a:t>И сказала третья фея: «Ты будешь бессмертен, потому что ты продолжишь свою жизнь в своих учениках»…</a:t>
            </a:r>
            <a:endParaRPr lang="ru-RU" sz="2400" b="1" i="1" dirty="0">
              <a:ln w="12700">
                <a:solidFill>
                  <a:schemeClr val="tx1"/>
                </a:solidFill>
              </a:ln>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712968" cy="5949280"/>
          </a:xfrm>
        </p:spPr>
        <p:txBody>
          <a:bodyPr>
            <a:normAutofit fontScale="25000" lnSpcReduction="20000"/>
          </a:bodyPr>
          <a:lstStyle/>
          <a:p>
            <a:r>
              <a:rPr lang="x-none" sz="4800" b="1" smtClean="0">
                <a:solidFill>
                  <a:srgbClr val="C00000"/>
                </a:solidFill>
              </a:rPr>
              <a:t>1.2.5. Предметные результаты</a:t>
            </a:r>
            <a:endParaRPr lang="ru-RU" sz="4800" b="1" dirty="0" smtClean="0">
              <a:solidFill>
                <a:srgbClr val="C00000"/>
              </a:solidFill>
            </a:endParaRPr>
          </a:p>
          <a:p>
            <a:r>
              <a:rPr lang="x-none" sz="4800" b="1" smtClean="0">
                <a:solidFill>
                  <a:srgbClr val="C00000"/>
                </a:solidFill>
              </a:rPr>
              <a:t>1.2.5.1. Русский язык</a:t>
            </a:r>
            <a:endParaRPr lang="ru-RU" sz="4800" b="1" dirty="0" smtClean="0">
              <a:solidFill>
                <a:srgbClr val="C00000"/>
              </a:solidFill>
            </a:endParaRPr>
          </a:p>
          <a:p>
            <a:r>
              <a:rPr lang="x-none" sz="6400" b="1" smtClean="0">
                <a:solidFill>
                  <a:srgbClr val="FF0000"/>
                </a:solidFill>
              </a:rPr>
              <a:t>Выпускник научится:</a:t>
            </a:r>
            <a:endParaRPr lang="ru-RU" sz="6400" b="1" dirty="0" smtClean="0">
              <a:solidFill>
                <a:srgbClr val="FF0000"/>
              </a:solidFill>
            </a:endParaRPr>
          </a:p>
          <a:p>
            <a:pPr lvl="0"/>
            <a:r>
              <a:rPr lang="x-none" sz="4400" smtClean="0"/>
              <a:t>владеть навыками работы с учебной книгой, словарями и другими информационными источниками, включая СМИ и ресурсы Интернета;</a:t>
            </a:r>
            <a:endParaRPr lang="ru-RU" sz="4400" dirty="0" smtClean="0"/>
          </a:p>
          <a:p>
            <a:pPr lvl="0"/>
            <a:r>
              <a:rPr lang="x-none" sz="4400" smtClean="0"/>
              <a:t>владеть навыками различных видов чтения (изучающим, ознакомительным, просмотровым) и информационной переработки прочитанного материала;</a:t>
            </a:r>
            <a:endParaRPr lang="ru-RU" sz="4400" dirty="0" smtClean="0"/>
          </a:p>
          <a:p>
            <a:pPr lvl="0"/>
            <a:r>
              <a:rPr lang="x-none" sz="4400" smtClean="0"/>
              <a:t>владеть различными видами аудирования (с полным пониманием, с пониманием основного содержания, с выборочным извлечением информации) и информационной переработки текстов различных функциональных разновидностей языка;</a:t>
            </a:r>
            <a:endParaRPr lang="ru-RU" sz="4400" dirty="0" smtClean="0"/>
          </a:p>
          <a:p>
            <a:pPr lvl="0"/>
            <a:r>
              <a:rPr lang="x-none" sz="4400" smtClean="0"/>
              <a:t>адекватно понимать, интерпретировать и комментировать тексты различных функционально-смысловых типов речи (повествование, описание, рассуждение) и функциональных разновидностей языка;</a:t>
            </a:r>
            <a:endParaRPr lang="ru-RU" sz="4400" dirty="0" smtClean="0"/>
          </a:p>
          <a:p>
            <a:pPr lvl="0"/>
            <a:r>
              <a:rPr lang="x-none" sz="4400" smtClean="0"/>
              <a:t>участвовать в диалогическом и полилогическом общении, создавать устные монологические высказывания разной коммуникативной направленности в зависимости от целей, сферы и ситуации общения с соблюдением норм современного русского литературного языка и речевого этикета;</a:t>
            </a:r>
            <a:endParaRPr lang="ru-RU" sz="4400" dirty="0" smtClean="0"/>
          </a:p>
          <a:p>
            <a:pPr lvl="0"/>
            <a:r>
              <a:rPr lang="x-none" sz="4400" smtClean="0"/>
              <a:t>создавать и редактировать письменные тексты разных стилей и жанров с соблюдением норм современного русского литературного языка и речевого этикета;</a:t>
            </a:r>
            <a:endParaRPr lang="ru-RU" sz="4400" dirty="0" smtClean="0"/>
          </a:p>
          <a:p>
            <a:pPr lvl="0"/>
            <a:r>
              <a:rPr lang="x-none" sz="4400" smtClean="0"/>
              <a:t>анализировать текст с точки зрения его темы, цели, основной мысли, основной и дополнительной информации, принадлежности к функционально-смысловому типу речи и функциональной разновидности языка;</a:t>
            </a:r>
            <a:endParaRPr lang="ru-RU" sz="4400" dirty="0" smtClean="0"/>
          </a:p>
          <a:p>
            <a:pPr lvl="0"/>
            <a:r>
              <a:rPr lang="x-none" sz="4400" smtClean="0"/>
              <a:t>использовать знание алфавита при поиске информации;</a:t>
            </a:r>
            <a:endParaRPr lang="ru-RU" sz="4400" dirty="0" smtClean="0"/>
          </a:p>
          <a:p>
            <a:pPr lvl="0"/>
            <a:r>
              <a:rPr lang="x-none" sz="4400" smtClean="0"/>
              <a:t>различать значимые и незначимые единицы языка;</a:t>
            </a:r>
            <a:endParaRPr lang="ru-RU" sz="4400" dirty="0" smtClean="0"/>
          </a:p>
          <a:p>
            <a:pPr lvl="0"/>
            <a:r>
              <a:rPr lang="x-none" sz="4400" smtClean="0"/>
              <a:t>проводить фонетический и орфоэпический анализ слова;</a:t>
            </a:r>
            <a:endParaRPr lang="ru-RU" sz="4400" dirty="0" smtClean="0"/>
          </a:p>
          <a:p>
            <a:pPr lvl="0"/>
            <a:r>
              <a:rPr lang="x-none" sz="4400" smtClean="0"/>
              <a:t>классифицировать и группировать звуки речи по заданным признакам, слова по заданным параметрам их звукового состава;</a:t>
            </a:r>
            <a:endParaRPr lang="ru-RU" sz="4400" dirty="0" smtClean="0"/>
          </a:p>
          <a:p>
            <a:pPr lvl="0"/>
            <a:r>
              <a:rPr lang="x-none" sz="4400" smtClean="0"/>
              <a:t>членить слова на слоги и правильно их переносить;</a:t>
            </a:r>
            <a:endParaRPr lang="ru-RU" sz="4400" dirty="0" smtClean="0"/>
          </a:p>
          <a:p>
            <a:pPr lvl="0"/>
            <a:r>
              <a:rPr lang="x-none" sz="4400" smtClean="0"/>
              <a:t>определять место ударного слога, наблюдать за перемещением ударения при изменении формы слова, употреблять в речи слова и их формы в соответствии с акцентологическими нормами;</a:t>
            </a:r>
            <a:endParaRPr lang="ru-RU" sz="4400" dirty="0" smtClean="0"/>
          </a:p>
          <a:p>
            <a:pPr lvl="0"/>
            <a:r>
              <a:rPr lang="x-none" sz="4400" smtClean="0"/>
              <a:t>опознавать морфемы и членить слова на морфемы на основе смыслового, грамматического и словообразовательного анализа; характеризовать морфемный состав слова, уточнять лексическое значение слова с опорой на его морфемный состав;</a:t>
            </a:r>
            <a:endParaRPr lang="ru-RU" sz="4400" dirty="0" smtClean="0"/>
          </a:p>
          <a:p>
            <a:pPr lvl="0"/>
            <a:r>
              <a:rPr lang="x-none" sz="4400" smtClean="0"/>
              <a:t>проводить морфемный и словообразовательный анализ слов;</a:t>
            </a:r>
            <a:endParaRPr lang="ru-RU" sz="4400" dirty="0" smtClean="0"/>
          </a:p>
          <a:p>
            <a:pPr lvl="0"/>
            <a:r>
              <a:rPr lang="x-none" sz="4400" smtClean="0"/>
              <a:t>проводить лексический анализ слова;</a:t>
            </a:r>
            <a:endParaRPr lang="ru-RU" sz="4400" dirty="0" smtClean="0"/>
          </a:p>
          <a:p>
            <a:pPr lvl="0"/>
            <a:r>
              <a:rPr lang="x-none" sz="4400" smtClean="0"/>
              <a:t>опознавать лексические средства выразительности и основные виды тропов (метафора, эпитет, сравнение, гипербола, олицетворение);</a:t>
            </a:r>
            <a:endParaRPr lang="ru-RU" sz="4400" dirty="0" smtClean="0"/>
          </a:p>
          <a:p>
            <a:pPr lvl="0"/>
            <a:r>
              <a:rPr lang="x-none" sz="4400" smtClean="0"/>
              <a:t>опознавать самостоятельные части речи и их формы, а также служебные части речи и междометия;</a:t>
            </a:r>
            <a:endParaRPr lang="ru-RU" sz="4400" dirty="0" smtClean="0"/>
          </a:p>
          <a:p>
            <a:pPr lvl="0"/>
            <a:r>
              <a:rPr lang="x-none" sz="4400" smtClean="0"/>
              <a:t>проводить морфологический анализ слова;</a:t>
            </a:r>
            <a:endParaRPr lang="ru-RU" sz="4400" dirty="0" smtClean="0"/>
          </a:p>
          <a:p>
            <a:pPr lvl="0"/>
            <a:r>
              <a:rPr lang="x-none" sz="4400" smtClean="0"/>
              <a:t>находить грамматическую основу предложения;</a:t>
            </a:r>
            <a:endParaRPr lang="ru-RU" sz="4400" dirty="0" smtClean="0"/>
          </a:p>
          <a:p>
            <a:pPr lvl="0"/>
            <a:r>
              <a:rPr lang="x-none" sz="4400" smtClean="0"/>
              <a:t>распознавать главные и второстепенные члены предложения;</a:t>
            </a:r>
            <a:endParaRPr lang="ru-RU" sz="4400" dirty="0" smtClean="0"/>
          </a:p>
          <a:p>
            <a:pPr lvl="0"/>
            <a:r>
              <a:rPr lang="x-none" sz="4400" smtClean="0"/>
              <a:t>опознавать предложения простые и сложные, предложения осложненной структуры;</a:t>
            </a:r>
            <a:endParaRPr lang="ru-RU" sz="4400" dirty="0" smtClean="0"/>
          </a:p>
          <a:p>
            <a:pPr lvl="0"/>
            <a:r>
              <a:rPr lang="x-none" sz="4400" smtClean="0"/>
              <a:t>проводить синтаксический анализ словосочетания и предложения;</a:t>
            </a:r>
            <a:endParaRPr lang="ru-RU" sz="4400" dirty="0" smtClean="0"/>
          </a:p>
          <a:p>
            <a:pPr lvl="0"/>
            <a:r>
              <a:rPr lang="x-none" sz="4400" smtClean="0"/>
              <a:t>соблюдать основные языковые нормы в устной и письменной речи;</a:t>
            </a:r>
            <a:endParaRPr lang="ru-RU" sz="4400" dirty="0" smtClean="0"/>
          </a:p>
          <a:p>
            <a:pPr lvl="0"/>
            <a:r>
              <a:rPr lang="x-none" sz="4400" smtClean="0"/>
              <a:t>опираться на фонетический, морфемный, словообразовательный и морфологический анализ в практике правописания;</a:t>
            </a:r>
            <a:endParaRPr lang="ru-RU" sz="4400" dirty="0" smtClean="0"/>
          </a:p>
          <a:p>
            <a:pPr lvl="0"/>
            <a:r>
              <a:rPr lang="x-none" sz="4400" smtClean="0"/>
              <a:t>опираться на грамматико-интонационный анализ при объяснении расстановки знаков препинания в предложении;</a:t>
            </a:r>
            <a:endParaRPr lang="ru-RU" sz="4400" dirty="0" smtClean="0"/>
          </a:p>
          <a:p>
            <a:pPr lvl="0"/>
            <a:r>
              <a:rPr lang="x-none" sz="4400" smtClean="0"/>
              <a:t>использовать орфографические словари.</a:t>
            </a:r>
            <a:endParaRPr lang="ru-RU" sz="4400" dirty="0" smtClean="0"/>
          </a:p>
          <a:p>
            <a:r>
              <a:rPr lang="x-none" sz="6400" b="1" smtClean="0">
                <a:solidFill>
                  <a:srgbClr val="FF0000"/>
                </a:solidFill>
              </a:rPr>
              <a:t>Выпускник получит возможность научиться:</a:t>
            </a:r>
            <a:endParaRPr lang="ru-RU" sz="6400" b="1" dirty="0" smtClean="0">
              <a:solidFill>
                <a:srgbClr val="FF0000"/>
              </a:solidFill>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964488" cy="6009531"/>
          </a:xfrm>
        </p:spPr>
        <p:txBody>
          <a:bodyPr>
            <a:normAutofit fontScale="92500" lnSpcReduction="10000"/>
          </a:bodyPr>
          <a:lstStyle/>
          <a:p>
            <a:pPr algn="ctr">
              <a:buNone/>
            </a:pPr>
            <a:r>
              <a:rPr lang="ru-RU" sz="2600" i="1" dirty="0" smtClean="0">
                <a:solidFill>
                  <a:srgbClr val="0033CC"/>
                </a:solidFill>
              </a:rPr>
              <a:t>«Ученик – это не сосуд, который нужно наполнить, </a:t>
            </a:r>
          </a:p>
          <a:p>
            <a:pPr algn="ctr">
              <a:buNone/>
            </a:pPr>
            <a:r>
              <a:rPr lang="ru-RU" sz="2600" i="1" dirty="0" smtClean="0">
                <a:solidFill>
                  <a:srgbClr val="0033CC"/>
                </a:solidFill>
              </a:rPr>
              <a:t>а факел, который необходимо зажечь».  </a:t>
            </a:r>
            <a:r>
              <a:rPr lang="ru-RU" sz="1700" dirty="0" smtClean="0">
                <a:solidFill>
                  <a:srgbClr val="0033CC"/>
                </a:solidFill>
              </a:rPr>
              <a:t>Плутарх</a:t>
            </a:r>
            <a:endParaRPr lang="ru-RU" sz="2600" dirty="0" smtClean="0">
              <a:solidFill>
                <a:srgbClr val="0033CC"/>
              </a:solidFill>
            </a:endParaRPr>
          </a:p>
          <a:p>
            <a:pPr algn="ctr">
              <a:buNone/>
            </a:pPr>
            <a:r>
              <a:rPr lang="ru-RU" sz="3600" b="1" u="sng" dirty="0" smtClean="0">
                <a:solidFill>
                  <a:srgbClr val="FF0000"/>
                </a:solidFill>
              </a:rPr>
              <a:t>ОТБОР СОДЕРЖАНИЯ</a:t>
            </a:r>
          </a:p>
          <a:p>
            <a:pPr algn="ctr">
              <a:buNone/>
            </a:pPr>
            <a:r>
              <a:rPr lang="ru-RU" b="1" dirty="0" smtClean="0">
                <a:solidFill>
                  <a:srgbClr val="0033CC"/>
                </a:solidFill>
              </a:rPr>
              <a:t>Чем больше, тем лучше</a:t>
            </a:r>
          </a:p>
          <a:p>
            <a:pPr>
              <a:buNone/>
            </a:pPr>
            <a:r>
              <a:rPr lang="ru-RU" sz="2400" b="1" dirty="0" smtClean="0">
                <a:solidFill>
                  <a:srgbClr val="C00000"/>
                </a:solidFill>
              </a:rPr>
              <a:t>-Выделение главного, существенного- объекта прочного усвоения:</a:t>
            </a:r>
          </a:p>
          <a:p>
            <a:pPr>
              <a:buNone/>
            </a:pPr>
            <a:r>
              <a:rPr lang="ru-RU" sz="2400" b="1" i="1" dirty="0" smtClean="0">
                <a:solidFill>
                  <a:srgbClr val="7030A0"/>
                </a:solidFill>
              </a:rPr>
              <a:t>понятия, схемы, законы, формулы, ведущие идеи, определения;</a:t>
            </a:r>
          </a:p>
          <a:p>
            <a:pPr>
              <a:buNone/>
            </a:pPr>
            <a:r>
              <a:rPr lang="ru-RU" sz="2400" b="1" dirty="0" smtClean="0">
                <a:solidFill>
                  <a:srgbClr val="C00000"/>
                </a:solidFill>
              </a:rPr>
              <a:t>-Соответствие возрастным возможностям;</a:t>
            </a:r>
          </a:p>
          <a:p>
            <a:pPr>
              <a:buNone/>
            </a:pPr>
            <a:r>
              <a:rPr lang="ru-RU" sz="2400" b="1" dirty="0" smtClean="0">
                <a:solidFill>
                  <a:srgbClr val="C00000"/>
                </a:solidFill>
              </a:rPr>
              <a:t>-Соответствие выделенному на изучение темы времени.</a:t>
            </a:r>
          </a:p>
          <a:p>
            <a:pPr>
              <a:buNone/>
            </a:pPr>
            <a:r>
              <a:rPr lang="ru-RU" sz="2400" b="1" dirty="0" smtClean="0">
                <a:solidFill>
                  <a:srgbClr val="C00000"/>
                </a:solidFill>
              </a:rPr>
              <a:t>-</a:t>
            </a:r>
            <a:r>
              <a:rPr lang="ru-RU" sz="2400" b="1" dirty="0" err="1" smtClean="0">
                <a:solidFill>
                  <a:srgbClr val="C00000"/>
                </a:solidFill>
              </a:rPr>
              <a:t>Разноуровневые</a:t>
            </a:r>
            <a:r>
              <a:rPr lang="ru-RU" sz="2400" b="1" dirty="0" smtClean="0">
                <a:solidFill>
                  <a:srgbClr val="C00000"/>
                </a:solidFill>
              </a:rPr>
              <a:t>, развивающие, занимательные задания;</a:t>
            </a:r>
          </a:p>
          <a:p>
            <a:pPr>
              <a:buNone/>
            </a:pPr>
            <a:endParaRPr lang="ru-RU" sz="2400" b="1" dirty="0" smtClean="0">
              <a:solidFill>
                <a:srgbClr val="C00000"/>
              </a:solidFill>
            </a:endParaRPr>
          </a:p>
          <a:p>
            <a:pPr algn="ctr">
              <a:buNone/>
            </a:pPr>
            <a:r>
              <a:rPr lang="ru-RU" b="1" u="sng" dirty="0" smtClean="0">
                <a:solidFill>
                  <a:srgbClr val="00B050"/>
                </a:solidFill>
              </a:rPr>
              <a:t>ГЛАВНАЯ ИДЕЯ ОТОБРАННОГО НА УРОК СОДЕРЖАНИЯ УЧЕБНОГО МАТЕРИАЛА ДОЛЖНА ПРОХОДИТЬ ЧЕРЕЗ ВСЕ ЭТАПЫ УРОКА И ПРИСУТСТВОВАТЬ ВО ВСЕХ ЕГО КОМПОНЕНТАХ!</a:t>
            </a:r>
            <a:endParaRPr lang="ru-RU" b="1" u="sng" dirty="0">
              <a:solidFill>
                <a:srgbClr val="00B050"/>
              </a:solidFill>
            </a:endParaRPr>
          </a:p>
        </p:txBody>
      </p:sp>
      <p:cxnSp>
        <p:nvCxnSpPr>
          <p:cNvPr id="5" name="Прямая соединительная линия 4"/>
          <p:cNvCxnSpPr/>
          <p:nvPr/>
        </p:nvCxnSpPr>
        <p:spPr>
          <a:xfrm flipH="1">
            <a:off x="3131840" y="1556792"/>
            <a:ext cx="302433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3203848" y="1556792"/>
            <a:ext cx="2808312"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6" descr="animatsiya-molekula_0"/>
          <p:cNvPicPr>
            <a:picLocks noChangeAspect="1" noChangeArrowheads="1" noCrop="1"/>
          </p:cNvPicPr>
          <p:nvPr/>
        </p:nvPicPr>
        <p:blipFill>
          <a:blip r:embed="rId2" cstate="print"/>
          <a:srcRect/>
          <a:stretch>
            <a:fillRect/>
          </a:stretch>
        </p:blipFill>
        <p:spPr bwMode="auto">
          <a:xfrm>
            <a:off x="7812360" y="3573016"/>
            <a:ext cx="115170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9144000" cy="1143000"/>
          </a:xfrm>
        </p:spPr>
        <p:txBody>
          <a:bodyPr>
            <a:noAutofit/>
          </a:bodyPr>
          <a:lstStyle/>
          <a:p>
            <a:r>
              <a:rPr lang="ru-RU" sz="2400" b="1" i="1" dirty="0" smtClean="0">
                <a:solidFill>
                  <a:srgbClr val="FF3399"/>
                </a:solidFill>
              </a:rPr>
              <a:t>«Обучай </a:t>
            </a:r>
            <a:r>
              <a:rPr lang="ru-RU" sz="2400" b="1" i="1" dirty="0" err="1" smtClean="0">
                <a:solidFill>
                  <a:srgbClr val="FF3399"/>
                </a:solidFill>
              </a:rPr>
              <a:t>природосообразно</a:t>
            </a:r>
            <a:r>
              <a:rPr lang="ru-RU" sz="2400" b="1" i="1" dirty="0" smtClean="0">
                <a:solidFill>
                  <a:srgbClr val="FF3399"/>
                </a:solidFill>
              </a:rPr>
              <a:t>! Всякое обучение  должно быть согласовано с природой человека. </a:t>
            </a:r>
            <a:br>
              <a:rPr lang="ru-RU" sz="2400" b="1" i="1" dirty="0" smtClean="0">
                <a:solidFill>
                  <a:srgbClr val="FF3399"/>
                </a:solidFill>
              </a:rPr>
            </a:br>
            <a:r>
              <a:rPr lang="ru-RU" sz="2400" b="1" i="1" dirty="0" smtClean="0">
                <a:solidFill>
                  <a:srgbClr val="FF3399"/>
                </a:solidFill>
              </a:rPr>
              <a:t>             Это высший закон всякого обучения!»   </a:t>
            </a:r>
            <a:r>
              <a:rPr lang="ru-RU" sz="2000" dirty="0" err="1" smtClean="0"/>
              <a:t>Дистервег</a:t>
            </a:r>
            <a:endParaRPr lang="ru-RU" sz="2000" dirty="0"/>
          </a:p>
        </p:txBody>
      </p:sp>
      <p:sp>
        <p:nvSpPr>
          <p:cNvPr id="3" name="Содержимое 2"/>
          <p:cNvSpPr>
            <a:spLocks noGrp="1"/>
          </p:cNvSpPr>
          <p:nvPr>
            <p:ph idx="1"/>
          </p:nvPr>
        </p:nvSpPr>
        <p:spPr>
          <a:xfrm>
            <a:off x="0" y="1268760"/>
            <a:ext cx="8892480" cy="4857403"/>
          </a:xfrm>
        </p:spPr>
        <p:txBody>
          <a:bodyPr>
            <a:normAutofit fontScale="85000" lnSpcReduction="20000"/>
          </a:bodyPr>
          <a:lstStyle/>
          <a:p>
            <a:r>
              <a:rPr lang="ru-RU" sz="1200" dirty="0" smtClean="0"/>
              <a:t> </a:t>
            </a:r>
          </a:p>
          <a:p>
            <a:pPr>
              <a:buNone/>
            </a:pPr>
            <a:r>
              <a:rPr lang="ru-RU" sz="2400" b="1" dirty="0" smtClean="0">
                <a:solidFill>
                  <a:srgbClr val="C00000"/>
                </a:solidFill>
              </a:rPr>
              <a:t>      </a:t>
            </a:r>
          </a:p>
          <a:p>
            <a:pPr>
              <a:buNone/>
            </a:pPr>
            <a:r>
              <a:rPr lang="ru-RU" sz="2400" b="1" dirty="0" smtClean="0">
                <a:solidFill>
                  <a:srgbClr val="C00000"/>
                </a:solidFill>
              </a:rPr>
              <a:t>      Методика</a:t>
            </a:r>
            <a:r>
              <a:rPr lang="ru-RU" sz="2400" dirty="0" smtClean="0">
                <a:solidFill>
                  <a:srgbClr val="C00000"/>
                </a:solidFill>
              </a:rPr>
              <a:t> </a:t>
            </a:r>
            <a:r>
              <a:rPr lang="ru-RU" sz="2400" dirty="0" smtClean="0"/>
              <a:t>— </a:t>
            </a:r>
            <a:r>
              <a:rPr lang="ru-RU" sz="2400" b="1" dirty="0" smtClean="0"/>
              <a:t>это</a:t>
            </a:r>
            <a:r>
              <a:rPr lang="ru-RU" sz="2400" dirty="0" smtClean="0"/>
              <a:t>  алгоритм, процедура для проведения каких-либо нацеленных действий. Близко к понятию технология. </a:t>
            </a:r>
          </a:p>
          <a:p>
            <a:pPr>
              <a:buNone/>
            </a:pPr>
            <a:r>
              <a:rPr lang="ru-RU" sz="2400" b="1" dirty="0" smtClean="0"/>
              <a:t>       Методика</a:t>
            </a:r>
            <a:r>
              <a:rPr lang="ru-RU" sz="2400" dirty="0" smtClean="0"/>
              <a:t> отличается от </a:t>
            </a:r>
            <a:r>
              <a:rPr lang="ru-RU" sz="2400" b="1" dirty="0" smtClean="0"/>
              <a:t>метода</a:t>
            </a:r>
            <a:r>
              <a:rPr lang="ru-RU" sz="2400" dirty="0" smtClean="0"/>
              <a:t> конкретизацией приёмов и задач.</a:t>
            </a:r>
          </a:p>
          <a:p>
            <a:pPr>
              <a:buNone/>
            </a:pPr>
            <a:endParaRPr lang="ru-RU" sz="1400" dirty="0" smtClean="0"/>
          </a:p>
          <a:p>
            <a:r>
              <a:rPr lang="ru-RU" sz="2800" dirty="0" smtClean="0">
                <a:solidFill>
                  <a:srgbClr val="0033CC"/>
                </a:solidFill>
              </a:rPr>
              <a:t>Выбор методики обучения определяется целями обучения. </a:t>
            </a:r>
          </a:p>
          <a:p>
            <a:r>
              <a:rPr lang="ru-RU" sz="2800" dirty="0" smtClean="0">
                <a:solidFill>
                  <a:srgbClr val="0033CC"/>
                </a:solidFill>
              </a:rPr>
              <a:t>Выбор методики зависит от особенностей содержания изучаемого материала, от специфики учебного предмета (уроки русского языка, или уроки физкультуры).</a:t>
            </a:r>
          </a:p>
          <a:p>
            <a:r>
              <a:rPr lang="ru-RU" sz="2800" dirty="0" smtClean="0">
                <a:solidFill>
                  <a:srgbClr val="0033CC"/>
                </a:solidFill>
              </a:rPr>
              <a:t>Зависит от возрастных особенностей учащихся  и от уровня их развития (даже уровень развития двух параллельных классов может быть разным, не говоря уже о классах выравнивания и т. п.). Необходимо учитывать и особенности мышления у учащихся разного возраста.</a:t>
            </a:r>
          </a:p>
          <a:p>
            <a:r>
              <a:rPr lang="ru-RU" sz="2800" dirty="0" smtClean="0">
                <a:solidFill>
                  <a:srgbClr val="0033CC"/>
                </a:solidFill>
              </a:rPr>
              <a:t>Зависит от материальной базы учебного заведения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слан\Desktop\Slide9.jpg"/>
          <p:cNvPicPr>
            <a:picLocks noGrp="1" noChangeAspect="1" noChangeArrowheads="1"/>
          </p:cNvPicPr>
          <p:nvPr>
            <p:ph idx="1"/>
          </p:nvPr>
        </p:nvPicPr>
        <p:blipFill>
          <a:blip r:embed="rId2" cstate="print"/>
          <a:stretch>
            <a:fillRect/>
          </a:stretch>
        </p:blipFill>
        <p:spPr bwMode="auto">
          <a:xfrm>
            <a:off x="0" y="836712"/>
            <a:ext cx="9144000" cy="6192687"/>
          </a:xfrm>
          <a:prstGeom prst="rect">
            <a:avLst/>
          </a:prstGeom>
          <a:noFill/>
        </p:spPr>
      </p:pic>
      <p:sp>
        <p:nvSpPr>
          <p:cNvPr id="3" name="Прямоугольник 2"/>
          <p:cNvSpPr/>
          <p:nvPr/>
        </p:nvSpPr>
        <p:spPr>
          <a:xfrm>
            <a:off x="179512" y="188640"/>
            <a:ext cx="8964488" cy="584775"/>
          </a:xfrm>
          <a:prstGeom prst="rect">
            <a:avLst/>
          </a:prstGeom>
        </p:spPr>
        <p:txBody>
          <a:bodyPr wrap="square">
            <a:spAutoFit/>
          </a:bodyPr>
          <a:lstStyle/>
          <a:p>
            <a:r>
              <a:rPr lang="ru-RU" sz="3200" b="1" i="1" dirty="0" smtClean="0">
                <a:solidFill>
                  <a:srgbClr val="FF0000"/>
                </a:solidFill>
              </a:rPr>
              <a:t>«Негоже в век автомобиля ездить на телеге»</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5497" y="92038"/>
          <a:ext cx="9108502" cy="6721338"/>
        </p:xfrm>
        <a:graphic>
          <a:graphicData uri="http://schemas.openxmlformats.org/drawingml/2006/table">
            <a:tbl>
              <a:tblPr/>
              <a:tblGrid>
                <a:gridCol w="864096"/>
                <a:gridCol w="1479332"/>
                <a:gridCol w="3865757"/>
                <a:gridCol w="1594412"/>
                <a:gridCol w="1304905"/>
              </a:tblGrid>
              <a:tr h="236460">
                <a:tc rowSpan="2">
                  <a:txBody>
                    <a:bodyPr/>
                    <a:lstStyle/>
                    <a:p>
                      <a:pPr algn="ctr">
                        <a:lnSpc>
                          <a:spcPct val="115000"/>
                        </a:lnSpc>
                        <a:spcAft>
                          <a:spcPts val="0"/>
                        </a:spcAft>
                      </a:pPr>
                      <a:r>
                        <a:rPr lang="ru-RU" sz="1000" b="1" dirty="0">
                          <a:solidFill>
                            <a:srgbClr val="C00000"/>
                          </a:solidFill>
                          <a:latin typeface="Times New Roman"/>
                          <a:ea typeface="Times New Roman"/>
                          <a:cs typeface="Times New Roman"/>
                        </a:rPr>
                        <a:t>КОМПЕТЕНЦИИ </a:t>
                      </a:r>
                      <a:r>
                        <a:rPr lang="ru-RU" sz="1100" b="1" dirty="0">
                          <a:solidFill>
                            <a:srgbClr val="C00000"/>
                          </a:solidFill>
                          <a:latin typeface="Times New Roman"/>
                          <a:ea typeface="Times New Roman"/>
                          <a:cs typeface="Times New Roman"/>
                        </a:rPr>
                        <a:t>У</a:t>
                      </a:r>
                      <a:r>
                        <a:rPr lang="ru-RU" sz="1050" b="1" dirty="0">
                          <a:solidFill>
                            <a:srgbClr val="C00000"/>
                          </a:solidFill>
                          <a:latin typeface="Times New Roman"/>
                          <a:ea typeface="Times New Roman"/>
                          <a:cs typeface="Times New Roman"/>
                        </a:rPr>
                        <a:t>ЧИТЕЛЯ</a:t>
                      </a:r>
                      <a:endParaRPr lang="ru-RU" sz="105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ct val="115000"/>
                        </a:lnSpc>
                        <a:spcAft>
                          <a:spcPts val="0"/>
                        </a:spcAft>
                      </a:pPr>
                      <a:r>
                        <a:rPr lang="ru-RU" sz="1050" b="1" dirty="0">
                          <a:solidFill>
                            <a:schemeClr val="tx1"/>
                          </a:solidFill>
                          <a:latin typeface="Times New Roman"/>
                          <a:ea typeface="Times New Roman"/>
                          <a:cs typeface="Times New Roman"/>
                        </a:rPr>
                        <a:t>КРИТЕРИИ ОЦЕНКИ УРОКА</a:t>
                      </a:r>
                      <a:endParaRPr lang="ru-RU" sz="1000" b="1" dirty="0">
                        <a:solidFill>
                          <a:schemeClr val="tx1"/>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algn="ctr">
                        <a:lnSpc>
                          <a:spcPct val="115000"/>
                        </a:lnSpc>
                        <a:spcAft>
                          <a:spcPts val="0"/>
                        </a:spcAft>
                      </a:pPr>
                      <a:r>
                        <a:rPr lang="ru-RU" sz="1400" b="1" dirty="0">
                          <a:latin typeface="Times New Roman"/>
                          <a:ea typeface="Times New Roman"/>
                          <a:cs typeface="Times New Roman"/>
                        </a:rPr>
                        <a:t>ПОКАЗАТЕЛИ И УРОВНЕВЫЕ ДЕСКРИПТОРЫ ДЛЯ АНАЛИЗА УРОКА:</a:t>
                      </a:r>
                      <a:endParaRPr lang="ru-RU" sz="12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7722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a:solidFill>
                            <a:srgbClr val="C00000"/>
                          </a:solidFill>
                          <a:latin typeface="Times New Roman"/>
                          <a:ea typeface="Times New Roman"/>
                          <a:cs typeface="Times New Roman"/>
                        </a:rPr>
                        <a:t>2 балла – оптимальный уровень</a:t>
                      </a:r>
                      <a:endParaRPr lang="ru-RU" sz="120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solidFill>
                            <a:srgbClr val="C00000"/>
                          </a:solidFill>
                          <a:latin typeface="Times New Roman"/>
                          <a:ea typeface="Times New Roman"/>
                          <a:cs typeface="Times New Roman"/>
                        </a:rPr>
                        <a:t>1 балл – недостаточный уровень</a:t>
                      </a:r>
                      <a:endParaRPr lang="ru-RU" sz="90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solidFill>
                            <a:srgbClr val="C00000"/>
                          </a:solidFill>
                          <a:latin typeface="Times New Roman"/>
                          <a:ea typeface="Times New Roman"/>
                          <a:cs typeface="Times New Roman"/>
                        </a:rPr>
                        <a:t>0 баллов – недопустимый уровень</a:t>
                      </a:r>
                      <a:endParaRPr lang="ru-RU" sz="900" b="1" dirty="0">
                        <a:solidFill>
                          <a:srgbClr val="C00000"/>
                        </a:solidFill>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666">
                <a:tc rowSpan="3">
                  <a:txBody>
                    <a:bodyPr/>
                    <a:lstStyle/>
                    <a:p>
                      <a:pPr algn="ctr">
                        <a:lnSpc>
                          <a:spcPct val="115000"/>
                        </a:lnSpc>
                        <a:spcAft>
                          <a:spcPts val="0"/>
                        </a:spcAft>
                      </a:pPr>
                      <a:r>
                        <a:rPr lang="ru-RU" sz="3200" b="1" kern="1200" dirty="0" smtClean="0">
                          <a:solidFill>
                            <a:srgbClr val="C00000"/>
                          </a:solidFill>
                          <a:latin typeface="+mn-lt"/>
                          <a:ea typeface="+mn-ea"/>
                          <a:cs typeface="+mn-cs"/>
                        </a:rPr>
                        <a:t>ПРЕДМЕТНО-МЕТОДИЧЕСКАЯ</a:t>
                      </a:r>
                    </a:p>
                    <a:p>
                      <a:pPr algn="ctr">
                        <a:lnSpc>
                          <a:spcPct val="115000"/>
                        </a:lnSpc>
                        <a:spcAft>
                          <a:spcPts val="0"/>
                        </a:spcAft>
                      </a:pPr>
                      <a:endParaRPr lang="ru-RU" sz="1800" b="1" kern="1200" dirty="0" smtClean="0">
                        <a:solidFill>
                          <a:schemeClr val="tx1"/>
                        </a:solidFill>
                        <a:latin typeface="+mn-lt"/>
                        <a:ea typeface="+mn-ea"/>
                        <a:cs typeface="+mn-cs"/>
                      </a:endParaRPr>
                    </a:p>
                    <a:p>
                      <a:pPr algn="ctr">
                        <a:lnSpc>
                          <a:spcPct val="115000"/>
                        </a:lnSpc>
                        <a:spcAft>
                          <a:spcPts val="0"/>
                        </a:spcAft>
                      </a:pPr>
                      <a:endParaRPr lang="ru-RU" sz="1800" b="1" kern="1200" dirty="0" smtClean="0">
                        <a:solidFill>
                          <a:schemeClr val="tx1"/>
                        </a:solidFill>
                        <a:latin typeface="+mn-lt"/>
                        <a:ea typeface="+mn-ea"/>
                        <a:cs typeface="+mn-cs"/>
                      </a:endParaRPr>
                    </a:p>
                    <a:p>
                      <a:pPr algn="ctr">
                        <a:lnSpc>
                          <a:spcPct val="115000"/>
                        </a:lnSpc>
                        <a:spcAft>
                          <a:spcPts val="0"/>
                        </a:spcAft>
                      </a:pPr>
                      <a:endParaRPr lang="ru-RU" sz="3600" b="1" dirty="0">
                        <a:solidFill>
                          <a:schemeClr val="tx1"/>
                        </a:solidFill>
                        <a:latin typeface="Calibri"/>
                        <a:ea typeface="Times New Roman"/>
                        <a:cs typeface="Times New Roman"/>
                      </a:endParaRPr>
                    </a:p>
                  </a:txBody>
                  <a:tcPr marL="20079" marR="200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ru-RU" dirty="0"/>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endParaRPr lang="ru-RU" dirty="0"/>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7063">
                <a:tc vMerge="1">
                  <a:txBody>
                    <a:bodyPr/>
                    <a:lstStyle/>
                    <a:p>
                      <a:endParaRPr lang="ru-RU"/>
                    </a:p>
                  </a:txBody>
                  <a:tcPr/>
                </a:tc>
                <a:tc>
                  <a:txBody>
                    <a:bodyPr/>
                    <a:lstStyle/>
                    <a:p>
                      <a:pPr>
                        <a:lnSpc>
                          <a:spcPct val="115000"/>
                        </a:lnSpc>
                        <a:spcAft>
                          <a:spcPts val="0"/>
                        </a:spcAft>
                      </a:pPr>
                      <a:endParaRPr lang="ru-RU" sz="1600" b="1" dirty="0" smtClean="0">
                        <a:latin typeface="Times New Roman"/>
                        <a:ea typeface="Times New Roman"/>
                        <a:cs typeface="Times New Roman"/>
                      </a:endParaRPr>
                    </a:p>
                    <a:p>
                      <a:pPr>
                        <a:lnSpc>
                          <a:spcPct val="115000"/>
                        </a:lnSpc>
                        <a:spcAft>
                          <a:spcPts val="0"/>
                        </a:spcAft>
                      </a:pPr>
                      <a:r>
                        <a:rPr lang="ru-RU" sz="1600" b="1" dirty="0" smtClean="0">
                          <a:latin typeface="Times New Roman"/>
                          <a:ea typeface="Times New Roman"/>
                          <a:cs typeface="Times New Roman"/>
                        </a:rPr>
                        <a:t>2</a:t>
                      </a:r>
                      <a:r>
                        <a:rPr lang="ru-RU" sz="1600" b="1" dirty="0">
                          <a:latin typeface="Times New Roman"/>
                          <a:ea typeface="Times New Roman"/>
                          <a:cs typeface="Times New Roman"/>
                        </a:rPr>
                        <a:t>. Развитие личностной сферы ученика средствами предмета</a:t>
                      </a:r>
                      <a:endParaRPr lang="ru-RU" sz="1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endParaRPr lang="ru-RU" sz="900" dirty="0" smtClean="0">
                        <a:latin typeface="Times New Roman"/>
                        <a:ea typeface="Times New Roman"/>
                        <a:cs typeface="Times New Roman"/>
                      </a:endParaRPr>
                    </a:p>
                    <a:p>
                      <a:pPr>
                        <a:lnSpc>
                          <a:spcPct val="115000"/>
                        </a:lnSpc>
                        <a:spcAft>
                          <a:spcPts val="0"/>
                        </a:spcAft>
                      </a:pPr>
                      <a:r>
                        <a:rPr lang="ru-RU" sz="1000" dirty="0" smtClean="0">
                          <a:latin typeface="Times New Roman"/>
                          <a:ea typeface="Times New Roman"/>
                          <a:cs typeface="Times New Roman"/>
                        </a:rPr>
                        <a:t>1</a:t>
                      </a:r>
                      <a:r>
                        <a:rPr lang="ru-RU" sz="1400" dirty="0">
                          <a:latin typeface="Times New Roman"/>
                          <a:ea typeface="Times New Roman"/>
                          <a:cs typeface="Times New Roman"/>
                        </a:rPr>
                        <a:t>) Учитель умело акцентирует социализирующее предметное содержание урока и  </a:t>
                      </a:r>
                      <a:r>
                        <a:rPr lang="ru-RU" sz="1400" b="1" u="sng" dirty="0">
                          <a:latin typeface="Times New Roman"/>
                          <a:ea typeface="Times New Roman"/>
                          <a:cs typeface="Times New Roman"/>
                        </a:rPr>
                        <a:t>формы  работы, развивающие личностные качества учеников в соответствии с требованиями ФГОС. </a:t>
                      </a:r>
                      <a:endParaRPr lang="ru-RU" sz="1200" dirty="0">
                        <a:latin typeface="Calibri"/>
                        <a:ea typeface="Times New Roman"/>
                        <a:cs typeface="Times New Roman"/>
                      </a:endParaRPr>
                    </a:p>
                    <a:p>
                      <a:pPr>
                        <a:lnSpc>
                          <a:spcPct val="115000"/>
                        </a:lnSpc>
                        <a:spcAft>
                          <a:spcPts val="0"/>
                        </a:spcAft>
                      </a:pPr>
                      <a:r>
                        <a:rPr lang="ru-RU" sz="1400" b="1" u="sng" dirty="0">
                          <a:latin typeface="Times New Roman"/>
                          <a:ea typeface="Times New Roman"/>
                          <a:cs typeface="Times New Roman"/>
                        </a:rPr>
                        <a:t>2) Учитель умеет самостоятельно проектировать такие задания</a:t>
                      </a:r>
                      <a:endParaRPr lang="ru-RU" sz="12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smtClean="0">
                        <a:latin typeface="Times New Roman"/>
                        <a:ea typeface="Times New Roman"/>
                        <a:cs typeface="Times New Roman"/>
                      </a:endParaRPr>
                    </a:p>
                    <a:p>
                      <a:pPr>
                        <a:lnSpc>
                          <a:spcPct val="115000"/>
                        </a:lnSpc>
                        <a:spcAft>
                          <a:spcPts val="0"/>
                        </a:spcAft>
                      </a:pPr>
                      <a:r>
                        <a:rPr lang="ru-RU" sz="1200" dirty="0" smtClean="0">
                          <a:latin typeface="Times New Roman"/>
                          <a:ea typeface="Times New Roman"/>
                          <a:cs typeface="Times New Roman"/>
                        </a:rPr>
                        <a:t>1</a:t>
                      </a:r>
                      <a:r>
                        <a:rPr lang="ru-RU" sz="1200" dirty="0">
                          <a:latin typeface="Times New Roman"/>
                          <a:ea typeface="Times New Roman"/>
                          <a:cs typeface="Times New Roman"/>
                        </a:rPr>
                        <a:t>) Учитель пытается формировать личностный результат без опоры на ценностное основание предметного содержания.</a:t>
                      </a:r>
                      <a:endParaRPr lang="ru-RU" sz="11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smtClean="0">
                        <a:latin typeface="Times New Roman"/>
                        <a:ea typeface="Times New Roman"/>
                        <a:cs typeface="Times New Roman"/>
                      </a:endParaRPr>
                    </a:p>
                    <a:p>
                      <a:pPr>
                        <a:lnSpc>
                          <a:spcPct val="115000"/>
                        </a:lnSpc>
                        <a:spcAft>
                          <a:spcPts val="0"/>
                        </a:spcAft>
                      </a:pPr>
                      <a:r>
                        <a:rPr lang="ru-RU" sz="1100" dirty="0" smtClean="0">
                          <a:latin typeface="Times New Roman"/>
                          <a:ea typeface="Times New Roman"/>
                          <a:cs typeface="Times New Roman"/>
                        </a:rPr>
                        <a:t>1</a:t>
                      </a:r>
                      <a:r>
                        <a:rPr lang="ru-RU" sz="1100" dirty="0">
                          <a:latin typeface="Times New Roman"/>
                          <a:ea typeface="Times New Roman"/>
                          <a:cs typeface="Times New Roman"/>
                        </a:rPr>
                        <a:t>) Личностные результаты не формируются, и нет ценностного обоснования предмета.</a:t>
                      </a:r>
                      <a:endParaRPr lang="ru-RU" sz="105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5465">
                <a:tc vMerge="1">
                  <a:txBody>
                    <a:bodyPr/>
                    <a:lstStyle/>
                    <a:p>
                      <a:endParaRPr lang="ru-RU"/>
                    </a:p>
                  </a:txBody>
                  <a:tcPr/>
                </a:tc>
                <a:tc>
                  <a:txBody>
                    <a:bodyPr/>
                    <a:lstStyle/>
                    <a:p>
                      <a:pPr>
                        <a:lnSpc>
                          <a:spcPct val="115000"/>
                        </a:lnSpc>
                        <a:spcAft>
                          <a:spcPts val="0"/>
                        </a:spcAft>
                      </a:pPr>
                      <a:endParaRPr lang="ru-RU" sz="1600" b="1" dirty="0" smtClean="0">
                        <a:latin typeface="Times New Roman"/>
                        <a:ea typeface="Times New Roman"/>
                        <a:cs typeface="Times New Roman"/>
                      </a:endParaRPr>
                    </a:p>
                    <a:p>
                      <a:pPr>
                        <a:lnSpc>
                          <a:spcPct val="115000"/>
                        </a:lnSpc>
                        <a:spcAft>
                          <a:spcPts val="0"/>
                        </a:spcAft>
                      </a:pPr>
                      <a:r>
                        <a:rPr lang="ru-RU" sz="1600" b="1" dirty="0" smtClean="0">
                          <a:latin typeface="Times New Roman"/>
                          <a:ea typeface="Times New Roman"/>
                          <a:cs typeface="Times New Roman"/>
                        </a:rPr>
                        <a:t>3</a:t>
                      </a:r>
                      <a:r>
                        <a:rPr lang="ru-RU" sz="1400" b="1" dirty="0" smtClean="0">
                          <a:latin typeface="Times New Roman"/>
                          <a:ea typeface="Times New Roman"/>
                          <a:cs typeface="Times New Roman"/>
                        </a:rPr>
                        <a:t>.Использование </a:t>
                      </a:r>
                      <a:r>
                        <a:rPr lang="ru-RU" sz="1600" b="1" dirty="0">
                          <a:latin typeface="Times New Roman"/>
                          <a:ea typeface="Times New Roman"/>
                          <a:cs typeface="Times New Roman"/>
                        </a:rPr>
                        <a:t>заданий, развивающих УУД на уроках предмета</a:t>
                      </a:r>
                      <a:endParaRPr lang="ru-RU" sz="1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ru-RU" sz="1100" b="1" u="sng" dirty="0">
                          <a:latin typeface="Times New Roman"/>
                          <a:ea typeface="Times New Roman"/>
                          <a:cs typeface="Times New Roman"/>
                        </a:rPr>
                        <a:t>1) Открывает для ученика </a:t>
                      </a:r>
                      <a:r>
                        <a:rPr lang="ru-RU" sz="1100" b="1" u="sng" dirty="0" err="1">
                          <a:latin typeface="Times New Roman"/>
                          <a:ea typeface="Times New Roman"/>
                          <a:cs typeface="Times New Roman"/>
                        </a:rPr>
                        <a:t>метапредметные</a:t>
                      </a:r>
                      <a:r>
                        <a:rPr lang="ru-RU" sz="1100" b="1" u="sng" dirty="0">
                          <a:latin typeface="Times New Roman"/>
                          <a:ea typeface="Times New Roman"/>
                          <a:cs typeface="Times New Roman"/>
                        </a:rPr>
                        <a:t> цели при изучении предметного содержания</a:t>
                      </a:r>
                      <a:r>
                        <a:rPr lang="ru-RU" sz="1100" b="1" dirty="0">
                          <a:latin typeface="Times New Roman"/>
                          <a:ea typeface="Times New Roman"/>
                          <a:cs typeface="Times New Roman"/>
                        </a:rPr>
                        <a:t>. </a:t>
                      </a:r>
                      <a:r>
                        <a:rPr lang="ru-RU" sz="1100" b="1" dirty="0" smtClean="0">
                          <a:latin typeface="Times New Roman"/>
                          <a:ea typeface="Times New Roman"/>
                          <a:cs typeface="Times New Roman"/>
                        </a:rPr>
                        <a:t> </a:t>
                      </a:r>
                      <a:endParaRPr lang="ru-RU" sz="1050" dirty="0">
                        <a:latin typeface="Calibri"/>
                        <a:ea typeface="Times New Roman"/>
                        <a:cs typeface="Times New Roman"/>
                      </a:endParaRPr>
                    </a:p>
                    <a:p>
                      <a:pPr>
                        <a:lnSpc>
                          <a:spcPct val="115000"/>
                        </a:lnSpc>
                        <a:spcAft>
                          <a:spcPts val="0"/>
                        </a:spcAft>
                      </a:pPr>
                      <a:r>
                        <a:rPr lang="ru-RU" sz="1100" b="1" dirty="0">
                          <a:latin typeface="Times New Roman"/>
                          <a:ea typeface="Times New Roman"/>
                          <a:cs typeface="Times New Roman"/>
                        </a:rPr>
                        <a:t>2) </a:t>
                      </a:r>
                      <a:r>
                        <a:rPr lang="ru-RU" sz="1100" b="1" u="sng" dirty="0">
                          <a:latin typeface="Times New Roman"/>
                          <a:ea typeface="Times New Roman"/>
                          <a:cs typeface="Times New Roman"/>
                        </a:rPr>
                        <a:t>Формы разнообразных приемов развития УУД подобраны в соответствии с целями урока.</a:t>
                      </a: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ct val="115000"/>
                        </a:lnSpc>
                        <a:spcAft>
                          <a:spcPts val="0"/>
                        </a:spcAft>
                      </a:pPr>
                      <a:r>
                        <a:rPr lang="ru-RU" sz="1100" dirty="0">
                          <a:latin typeface="Times New Roman"/>
                          <a:ea typeface="Times New Roman"/>
                          <a:cs typeface="Times New Roman"/>
                        </a:rPr>
                        <a:t>3) Использование этих приемов в учебной деятельности дифференцировано и/или достаточно индивидуализировано. </a:t>
                      </a:r>
                      <a:endParaRPr lang="ru-RU" sz="1050" dirty="0">
                        <a:latin typeface="Calibri"/>
                        <a:ea typeface="Times New Roman"/>
                        <a:cs typeface="Times New Roman"/>
                      </a:endParaRPr>
                    </a:p>
                    <a:p>
                      <a:pPr>
                        <a:lnSpc>
                          <a:spcPct val="115000"/>
                        </a:lnSpc>
                        <a:spcAft>
                          <a:spcPts val="0"/>
                        </a:spcAft>
                      </a:pPr>
                      <a:r>
                        <a:rPr lang="ru-RU" sz="1100" dirty="0">
                          <a:latin typeface="Times New Roman"/>
                          <a:ea typeface="Times New Roman"/>
                          <a:cs typeface="Times New Roman"/>
                        </a:rPr>
                        <a:t>4) Объем заданий,  развивающих УУД, оптимален для данного урока и данного класса.</a:t>
                      </a:r>
                      <a:endParaRPr lang="ru-RU" sz="1050" dirty="0">
                        <a:latin typeface="Calibri"/>
                        <a:ea typeface="Times New Roman"/>
                        <a:cs typeface="Times New Roman"/>
                      </a:endParaRPr>
                    </a:p>
                    <a:p>
                      <a:pPr>
                        <a:lnSpc>
                          <a:spcPct val="115000"/>
                        </a:lnSpc>
                        <a:spcAft>
                          <a:spcPts val="0"/>
                        </a:spcAft>
                      </a:pPr>
                      <a:r>
                        <a:rPr lang="ru-RU" sz="1100" b="1" u="sng" dirty="0">
                          <a:latin typeface="Times New Roman"/>
                          <a:ea typeface="Times New Roman"/>
                          <a:cs typeface="Times New Roman"/>
                        </a:rPr>
                        <a:t>5) Развитие регулятивных УУД:</a:t>
                      </a:r>
                      <a:r>
                        <a:rPr lang="ru-RU" sz="1100" dirty="0">
                          <a:latin typeface="Times New Roman"/>
                          <a:ea typeface="Times New Roman"/>
                          <a:cs typeface="Times New Roman"/>
                        </a:rPr>
                        <a:t> - учитель организует  представление  учащимся целей урока, обязательных результатов обучения; </a:t>
                      </a:r>
                      <a:endParaRPr lang="ru-RU" sz="1050" dirty="0">
                        <a:latin typeface="Calibri"/>
                        <a:ea typeface="Times New Roman"/>
                        <a:cs typeface="Times New Roman"/>
                      </a:endParaRPr>
                    </a:p>
                    <a:p>
                      <a:pPr>
                        <a:lnSpc>
                          <a:spcPct val="115000"/>
                        </a:lnSpc>
                        <a:spcAft>
                          <a:spcPts val="0"/>
                        </a:spcAft>
                      </a:pPr>
                      <a:r>
                        <a:rPr lang="ru-RU" sz="1100" dirty="0">
                          <a:latin typeface="Times New Roman"/>
                          <a:ea typeface="Times New Roman"/>
                          <a:cs typeface="Times New Roman"/>
                        </a:rPr>
                        <a:t>- связывает цели урока с общими целями темы; </a:t>
                      </a:r>
                      <a:endParaRPr lang="ru-RU" sz="1050" dirty="0">
                        <a:latin typeface="Calibri"/>
                        <a:ea typeface="Times New Roman"/>
                        <a:cs typeface="Times New Roman"/>
                      </a:endParaRPr>
                    </a:p>
                    <a:p>
                      <a:pPr>
                        <a:lnSpc>
                          <a:spcPct val="115000"/>
                        </a:lnSpc>
                        <a:spcAft>
                          <a:spcPts val="0"/>
                        </a:spcAft>
                      </a:pPr>
                      <a:r>
                        <a:rPr lang="ru-RU" sz="1100" dirty="0">
                          <a:latin typeface="Times New Roman"/>
                          <a:ea typeface="Times New Roman"/>
                          <a:cs typeface="Times New Roman"/>
                        </a:rPr>
                        <a:t>- показывает, как цели данного урока будут проверяться в к/</a:t>
                      </a:r>
                      <a:r>
                        <a:rPr lang="ru-RU" sz="1100" dirty="0" err="1">
                          <a:latin typeface="Times New Roman"/>
                          <a:ea typeface="Times New Roman"/>
                          <a:cs typeface="Times New Roman"/>
                        </a:rPr>
                        <a:t>р</a:t>
                      </a: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ct val="115000"/>
                        </a:lnSpc>
                        <a:spcAft>
                          <a:spcPts val="0"/>
                        </a:spcAft>
                      </a:pPr>
                      <a:r>
                        <a:rPr lang="ru-RU" sz="1100" dirty="0">
                          <a:latin typeface="Times New Roman"/>
                          <a:ea typeface="Times New Roman"/>
                          <a:cs typeface="Times New Roman"/>
                        </a:rPr>
                        <a:t>- отрабатывает алгоритм действий при решении учебно-познавательных и учебно-практических задач.</a:t>
                      </a:r>
                      <a:endParaRPr lang="ru-RU" sz="105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dirty="0">
                          <a:latin typeface="Times New Roman"/>
                          <a:ea typeface="Times New Roman"/>
                          <a:cs typeface="Times New Roman"/>
                        </a:rPr>
                        <a:t>1</a:t>
                      </a:r>
                      <a:r>
                        <a:rPr lang="ru-RU" sz="900" dirty="0">
                          <a:latin typeface="Times New Roman"/>
                          <a:ea typeface="Times New Roman"/>
                          <a:cs typeface="Times New Roman"/>
                        </a:rPr>
                        <a:t>) Учитель предъявляет ученикам цели урока,  но не связывает их конструктивно с общей темой и с содержанием к/р.</a:t>
                      </a:r>
                      <a:endParaRPr lang="ru-RU" sz="800" dirty="0">
                        <a:latin typeface="Calibri"/>
                        <a:ea typeface="Times New Roman"/>
                        <a:cs typeface="Times New Roman"/>
                      </a:endParaRPr>
                    </a:p>
                    <a:p>
                      <a:pPr>
                        <a:lnSpc>
                          <a:spcPct val="115000"/>
                        </a:lnSpc>
                        <a:spcAft>
                          <a:spcPts val="0"/>
                        </a:spcAft>
                      </a:pPr>
                      <a:r>
                        <a:rPr lang="ru-RU" sz="900" dirty="0">
                          <a:latin typeface="Times New Roman"/>
                          <a:ea typeface="Times New Roman"/>
                          <a:cs typeface="Times New Roman"/>
                        </a:rPr>
                        <a:t>Предъявляются преимущественно предметные цели.</a:t>
                      </a:r>
                      <a:endParaRPr lang="ru-RU" sz="800" dirty="0">
                        <a:latin typeface="Calibri"/>
                        <a:ea typeface="Times New Roman"/>
                        <a:cs typeface="Times New Roman"/>
                      </a:endParaRPr>
                    </a:p>
                    <a:p>
                      <a:pPr>
                        <a:lnSpc>
                          <a:spcPct val="115000"/>
                        </a:lnSpc>
                        <a:spcAft>
                          <a:spcPts val="0"/>
                        </a:spcAft>
                      </a:pPr>
                      <a:r>
                        <a:rPr lang="ru-RU" sz="900" dirty="0">
                          <a:latin typeface="Times New Roman"/>
                          <a:ea typeface="Times New Roman"/>
                          <a:cs typeface="Times New Roman"/>
                        </a:rPr>
                        <a:t>2) Приемы развивающего обучения используются, но недостаточно оптимально: слишком велико или недостаточно их количество;</a:t>
                      </a:r>
                      <a:endParaRPr lang="ru-RU" sz="800" dirty="0">
                        <a:latin typeface="Calibri"/>
                        <a:ea typeface="Times New Roman"/>
                        <a:cs typeface="Times New Roman"/>
                      </a:endParaRPr>
                    </a:p>
                    <a:p>
                      <a:pPr>
                        <a:lnSpc>
                          <a:spcPct val="115000"/>
                        </a:lnSpc>
                        <a:spcAft>
                          <a:spcPts val="0"/>
                        </a:spcAft>
                      </a:pPr>
                      <a:r>
                        <a:rPr lang="ru-RU" sz="900" dirty="0">
                          <a:latin typeface="Times New Roman"/>
                          <a:ea typeface="Times New Roman"/>
                          <a:cs typeface="Times New Roman"/>
                        </a:rPr>
                        <a:t>3) Конкретные формы развивающих заданий практически не связаны с особенностями детей именно этого класса.</a:t>
                      </a:r>
                      <a:endParaRPr lang="ru-RU" sz="8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1)Цели и план урока вообще не предъявляются.</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2) Предъявляются только предметные цели. Развивающие цели остаются скрытыми для учащихся. </a:t>
                      </a:r>
                      <a:endParaRPr lang="ru-RU" sz="100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3) Развивающие формы заданий практически не применяются</a:t>
                      </a:r>
                      <a:r>
                        <a:rPr lang="ru-RU" sz="900" dirty="0">
                          <a:latin typeface="Times New Roman"/>
                          <a:ea typeface="Times New Roman"/>
                          <a:cs typeface="Times New Roman"/>
                        </a:rPr>
                        <a:t>.</a:t>
                      </a:r>
                      <a:endParaRPr lang="ru-RU" sz="8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Autofit/>
          </a:bodyPr>
          <a:lstStyle/>
          <a:p>
            <a:pPr algn="l"/>
            <a:r>
              <a:rPr lang="ru-RU" sz="2000" b="1" dirty="0" smtClean="0">
                <a:solidFill>
                  <a:srgbClr val="0000CC"/>
                </a:solidFill>
              </a:rPr>
              <a:t> </a:t>
            </a:r>
            <a:br>
              <a:rPr lang="ru-RU" sz="2000" b="1" dirty="0" smtClean="0">
                <a:solidFill>
                  <a:srgbClr val="0000CC"/>
                </a:solidFill>
              </a:rPr>
            </a:br>
            <a:r>
              <a:rPr lang="ru-RU" sz="1600" b="1" i="1" dirty="0" smtClean="0">
                <a:solidFill>
                  <a:srgbClr val="7030A0"/>
                </a:solidFill>
              </a:rPr>
              <a:t>«Учитель, будь солнцем, излучающим человеческое тепло, будь почвой, богатой ферментами человеческих чувств, и сей знания не только в памяти и сознании твоих учеников, но и в их сердцах и душах»  </a:t>
            </a:r>
            <a:r>
              <a:rPr lang="ru-RU" sz="1600" dirty="0" err="1" smtClean="0">
                <a:solidFill>
                  <a:srgbClr val="7030A0"/>
                </a:solidFill>
              </a:rPr>
              <a:t>Ш.Амонашвили</a:t>
            </a:r>
            <a:r>
              <a:rPr lang="ru-RU" sz="2000" dirty="0" smtClean="0"/>
              <a:t/>
            </a:r>
            <a:br>
              <a:rPr lang="ru-RU" sz="2000" dirty="0" smtClean="0"/>
            </a:br>
            <a:r>
              <a:rPr lang="ru-RU" sz="2000" b="1" dirty="0" smtClean="0">
                <a:solidFill>
                  <a:srgbClr val="0000CC"/>
                </a:solidFill>
              </a:rPr>
              <a:t/>
            </a:r>
            <a:br>
              <a:rPr lang="ru-RU" sz="2000" b="1" dirty="0" smtClean="0">
                <a:solidFill>
                  <a:srgbClr val="0000CC"/>
                </a:solidFill>
              </a:rPr>
            </a:br>
            <a:r>
              <a:rPr lang="ru-RU" sz="2000" b="1" dirty="0" smtClean="0">
                <a:solidFill>
                  <a:srgbClr val="0000CC"/>
                </a:solidFill>
              </a:rPr>
              <a:t>СОЦИАЛИЗАЦИЯ</a:t>
            </a:r>
            <a:r>
              <a:rPr lang="ru-RU" sz="2000" dirty="0" smtClean="0">
                <a:solidFill>
                  <a:srgbClr val="0000CC"/>
                </a:solidFill>
              </a:rPr>
              <a:t> – процесс усвоения человеческим индивидом определенной системы знаний, норм и ценностей, позволяющих ему функционировать в качестве полноправного члена общества </a:t>
            </a:r>
            <a:endParaRPr lang="ru-RU" sz="2000" dirty="0">
              <a:solidFill>
                <a:srgbClr val="0000CC"/>
              </a:solidFill>
            </a:endParaRPr>
          </a:p>
        </p:txBody>
      </p:sp>
      <p:sp>
        <p:nvSpPr>
          <p:cNvPr id="3" name="Содержимое 2"/>
          <p:cNvSpPr>
            <a:spLocks noGrp="1"/>
          </p:cNvSpPr>
          <p:nvPr>
            <p:ph idx="1"/>
          </p:nvPr>
        </p:nvSpPr>
        <p:spPr>
          <a:xfrm>
            <a:off x="251520" y="1844824"/>
            <a:ext cx="8712968" cy="4824536"/>
          </a:xfrm>
        </p:spPr>
        <p:txBody>
          <a:bodyPr>
            <a:normAutofit/>
          </a:bodyPr>
          <a:lstStyle/>
          <a:p>
            <a:r>
              <a:rPr lang="ru-RU" sz="2400" dirty="0" smtClean="0">
                <a:solidFill>
                  <a:srgbClr val="C00000"/>
                </a:solidFill>
              </a:rPr>
              <a:t>Социальная компетентность выражается в таких характеристиках:</a:t>
            </a:r>
          </a:p>
          <a:p>
            <a:r>
              <a:rPr lang="ru-RU" sz="2400" dirty="0" smtClean="0">
                <a:solidFill>
                  <a:srgbClr val="C00000"/>
                </a:solidFill>
              </a:rPr>
              <a:t>Вступать в контакт</a:t>
            </a:r>
          </a:p>
          <a:p>
            <a:r>
              <a:rPr lang="ru-RU" sz="2400" dirty="0" smtClean="0">
                <a:solidFill>
                  <a:srgbClr val="C00000"/>
                </a:solidFill>
              </a:rPr>
              <a:t>Выражать свои мысли</a:t>
            </a:r>
          </a:p>
          <a:p>
            <a:r>
              <a:rPr lang="ru-RU" sz="2400" dirty="0" smtClean="0">
                <a:solidFill>
                  <a:srgbClr val="C00000"/>
                </a:solidFill>
              </a:rPr>
              <a:t>Ставить цели, планировать действия</a:t>
            </a:r>
          </a:p>
          <a:p>
            <a:r>
              <a:rPr lang="ru-RU" sz="2400" dirty="0" smtClean="0">
                <a:solidFill>
                  <a:srgbClr val="C00000"/>
                </a:solidFill>
              </a:rPr>
              <a:t>Распределять обязанности</a:t>
            </a:r>
          </a:p>
          <a:p>
            <a:r>
              <a:rPr lang="ru-RU" sz="2400" dirty="0" smtClean="0">
                <a:solidFill>
                  <a:srgbClr val="C00000"/>
                </a:solidFill>
              </a:rPr>
              <a:t>Запрашивать помощь</a:t>
            </a:r>
          </a:p>
          <a:p>
            <a:r>
              <a:rPr lang="ru-RU" sz="2400" dirty="0" smtClean="0">
                <a:solidFill>
                  <a:srgbClr val="C00000"/>
                </a:solidFill>
              </a:rPr>
              <a:t>Выдвигать способы действий</a:t>
            </a:r>
          </a:p>
          <a:p>
            <a:r>
              <a:rPr lang="ru-RU" sz="2400" dirty="0" smtClean="0">
                <a:solidFill>
                  <a:srgbClr val="C00000"/>
                </a:solidFill>
              </a:rPr>
              <a:t>Разрешать проблемные ситуации       </a:t>
            </a:r>
          </a:p>
          <a:p>
            <a:pPr>
              <a:buNone/>
            </a:pPr>
            <a:r>
              <a:rPr lang="ru-RU" sz="1400" dirty="0" smtClean="0">
                <a:solidFill>
                  <a:srgbClr val="0000CC"/>
                </a:solidFill>
              </a:rPr>
              <a:t>         </a:t>
            </a:r>
            <a:r>
              <a:rPr lang="ru-RU" sz="1400" b="1" i="1" dirty="0" smtClean="0">
                <a:solidFill>
                  <a:srgbClr val="0000CC"/>
                </a:solidFill>
              </a:rPr>
              <a:t>Тематические вечера, праздничные мероприятия, ролевые и развивающие игры и уроки дают большие возможности для формирования у детей духовного аспекта социального здоровья, развивают уровень культуры, моральные нормы, ценности.</a:t>
            </a:r>
            <a:endParaRPr lang="ru-RU" sz="1400" b="1" i="1" dirty="0">
              <a:solidFill>
                <a:srgbClr val="0000CC"/>
              </a:solidFill>
            </a:endParaRPr>
          </a:p>
        </p:txBody>
      </p:sp>
      <p:pic>
        <p:nvPicPr>
          <p:cNvPr id="9" name="Picture 1" descr="C:\Users\Аслан\Desktop\soc-ped.jpg"/>
          <p:cNvPicPr>
            <a:picLocks noChangeAspect="1" noChangeArrowheads="1"/>
          </p:cNvPicPr>
          <p:nvPr/>
        </p:nvPicPr>
        <p:blipFill>
          <a:blip r:embed="rId2" cstate="print"/>
          <a:srcRect/>
          <a:stretch>
            <a:fillRect/>
          </a:stretch>
        </p:blipFill>
        <p:spPr bwMode="auto">
          <a:xfrm>
            <a:off x="5867347" y="4005064"/>
            <a:ext cx="3276653" cy="15841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3661</Words>
  <Application>Microsoft Office PowerPoint</Application>
  <PresentationFormat>Экран (4:3)</PresentationFormat>
  <Paragraphs>409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Семинар</vt:lpstr>
      <vt:lpstr>Слайд 3</vt:lpstr>
      <vt:lpstr>Слайд 4</vt:lpstr>
      <vt:lpstr>Слайд 5</vt:lpstr>
      <vt:lpstr>«Обучай природосообразно! Всякое обучение  должно быть согласовано с природой человека.               Это высший закон всякого обучения!»   Дистервег</vt:lpstr>
      <vt:lpstr>Слайд 7</vt:lpstr>
      <vt:lpstr>Слайд 8</vt:lpstr>
      <vt:lpstr>  «Учитель, будь солнцем, излучающим человеческое тепло, будь почвой, богатой ферментами человеческих чувств, и сей знания не только в памяти и сознании твоих учеников, но и в их сердцах и душах»  Ш.Амонашвили  СОЦИАЛИЗАЦИЯ – процесс усвоения человеческим индивидом определенной системы знаний, норм и ценностей, позволяющих ему функционировать в качестве полноправного члена общества </vt:lpstr>
      <vt:lpstr>Слайд 10</vt:lpstr>
      <vt:lpstr>       Какими будут мои ученики? </vt:lpstr>
      <vt:lpstr>Методы и приемы формирования УУД на уроках</vt:lpstr>
      <vt:lpstr>Развитие регулятивных УУД:</vt:lpstr>
      <vt:lpstr>2)Составление и проговаривание алгоритма работы (синтаксический разбор предложения):</vt:lpstr>
      <vt:lpstr>Работа с понятиями</vt:lpstr>
      <vt:lpstr>Слайд 16</vt:lpstr>
      <vt:lpstr>Слайд 17</vt:lpstr>
      <vt:lpstr>Мотивация  «Никогда, никакими силами нельзя заставить человека познать мир через скуку»</vt:lpstr>
      <vt:lpstr>Слайд 19</vt:lpstr>
      <vt:lpstr>Слайд 20</vt:lpstr>
      <vt:lpstr>Слайд 21</vt:lpstr>
      <vt:lpstr>Слайд 22</vt:lpstr>
      <vt:lpstr>«Здоровый нищий богаче больного короля»                                                                    Артур Шопенгауэр </vt:lpstr>
      <vt:lpstr>Слайд 24</vt:lpstr>
      <vt:lpstr>Слайд 25</vt:lpstr>
      <vt:lpstr>Слайд 26</vt:lpstr>
      <vt:lpstr>Слайд 27</vt:lpstr>
      <vt:lpstr>Слайд 28</vt:lpstr>
      <vt:lpstr>Слайд 29</vt:lpstr>
      <vt:lpstr>Слайд 30</vt:lpstr>
      <vt:lpstr>Притча про нас, про каждого из нас, про учителя…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«Качество системы образования не может быть выше уровня работающих в ней учителей»</dc:title>
  <dc:creator>Аслан</dc:creator>
  <cp:lastModifiedBy>Аслан</cp:lastModifiedBy>
  <cp:revision>15</cp:revision>
  <dcterms:created xsi:type="dcterms:W3CDTF">2018-01-20T17:23:10Z</dcterms:created>
  <dcterms:modified xsi:type="dcterms:W3CDTF">2018-01-23T19:11:07Z</dcterms:modified>
</cp:coreProperties>
</file>