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58" r:id="rId3"/>
    <p:sldId id="266" r:id="rId4"/>
    <p:sldId id="285" r:id="rId5"/>
    <p:sldId id="265" r:id="rId6"/>
    <p:sldId id="264" r:id="rId7"/>
    <p:sldId id="263" r:id="rId8"/>
    <p:sldId id="262" r:id="rId9"/>
    <p:sldId id="261" r:id="rId10"/>
    <p:sldId id="281" r:id="rId11"/>
    <p:sldId id="260" r:id="rId12"/>
    <p:sldId id="259" r:id="rId13"/>
    <p:sldId id="257" r:id="rId14"/>
    <p:sldId id="267" r:id="rId15"/>
    <p:sldId id="268" r:id="rId16"/>
    <p:sldId id="276" r:id="rId17"/>
    <p:sldId id="275" r:id="rId18"/>
    <p:sldId id="274" r:id="rId19"/>
    <p:sldId id="273" r:id="rId20"/>
    <p:sldId id="272" r:id="rId21"/>
    <p:sldId id="283" r:id="rId22"/>
    <p:sldId id="284" r:id="rId23"/>
    <p:sldId id="271" r:id="rId24"/>
    <p:sldId id="270" r:id="rId25"/>
    <p:sldId id="269" r:id="rId26"/>
    <p:sldId id="277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B70DB0-4B83-4A35-A205-15B6D2720375}" type="datetimeFigureOut">
              <a:rPr lang="ru-RU" smtClean="0"/>
              <a:t>03.11.2015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501D05-968B-42C4-B98A-C363C3A2A1F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501D05-968B-42C4-B98A-C363C3A2A1F1}" type="slidenum">
              <a:rPr lang="ru-RU" smtClean="0"/>
              <a:t>22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45EE-FBA7-4E02-AF18-DC7EF156EB97}" type="datetimeFigureOut">
              <a:rPr lang="ru-RU" smtClean="0"/>
              <a:t>03.11.2015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50B7F-7ABD-47FF-B0FA-63048B0CD3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45EE-FBA7-4E02-AF18-DC7EF156EB97}" type="datetimeFigureOut">
              <a:rPr lang="ru-RU" smtClean="0"/>
              <a:t>03.11.2015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50B7F-7ABD-47FF-B0FA-63048B0CD3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45EE-FBA7-4E02-AF18-DC7EF156EB97}" type="datetimeFigureOut">
              <a:rPr lang="ru-RU" smtClean="0"/>
              <a:t>03.11.2015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50B7F-7ABD-47FF-B0FA-63048B0CD3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45EE-FBA7-4E02-AF18-DC7EF156EB97}" type="datetimeFigureOut">
              <a:rPr lang="ru-RU" smtClean="0"/>
              <a:t>03.11.2015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50B7F-7ABD-47FF-B0FA-63048B0CD3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45EE-FBA7-4E02-AF18-DC7EF156EB97}" type="datetimeFigureOut">
              <a:rPr lang="ru-RU" smtClean="0"/>
              <a:t>03.11.2015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50B7F-7ABD-47FF-B0FA-63048B0CD3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45EE-FBA7-4E02-AF18-DC7EF156EB97}" type="datetimeFigureOut">
              <a:rPr lang="ru-RU" smtClean="0"/>
              <a:t>03.11.2015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50B7F-7ABD-47FF-B0FA-63048B0CD3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45EE-FBA7-4E02-AF18-DC7EF156EB97}" type="datetimeFigureOut">
              <a:rPr lang="ru-RU" smtClean="0"/>
              <a:t>03.11.2015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50B7F-7ABD-47FF-B0FA-63048B0CD3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45EE-FBA7-4E02-AF18-DC7EF156EB97}" type="datetimeFigureOut">
              <a:rPr lang="ru-RU" smtClean="0"/>
              <a:t>03.11.2015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50B7F-7ABD-47FF-B0FA-63048B0CD3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45EE-FBA7-4E02-AF18-DC7EF156EB97}" type="datetimeFigureOut">
              <a:rPr lang="ru-RU" smtClean="0"/>
              <a:t>03.11.2015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50B7F-7ABD-47FF-B0FA-63048B0CD3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45EE-FBA7-4E02-AF18-DC7EF156EB97}" type="datetimeFigureOut">
              <a:rPr lang="ru-RU" smtClean="0"/>
              <a:t>03.11.2015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50B7F-7ABD-47FF-B0FA-63048B0CD3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45EE-FBA7-4E02-AF18-DC7EF156EB97}" type="datetimeFigureOut">
              <a:rPr lang="ru-RU" smtClean="0"/>
              <a:t>03.11.2015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50B7F-7ABD-47FF-B0FA-63048B0CD3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5745EE-FBA7-4E02-AF18-DC7EF156EB97}" type="datetimeFigureOut">
              <a:rPr lang="ru-RU" smtClean="0"/>
              <a:t>03.11.2015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650B7F-7ABD-47FF-B0FA-63048B0CD3B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0" y="981075"/>
            <a:ext cx="8676456" cy="3960093"/>
          </a:xfrm>
        </p:spPr>
        <p:txBody>
          <a:bodyPr>
            <a:noAutofit/>
          </a:bodyPr>
          <a:lstStyle/>
          <a:p>
            <a:r>
              <a:rPr lang="ru-RU" sz="6600" b="1" i="1" dirty="0" smtClean="0">
                <a:solidFill>
                  <a:srgbClr val="0000FF"/>
                </a:solidFill>
              </a:rPr>
              <a:t>«Практика без теории слепа, теория без практики мертва»</a:t>
            </a:r>
            <a:endParaRPr lang="ru-RU" sz="6600" b="1" i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5530626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Современную дидактическую концепцию отличает её </a:t>
            </a:r>
            <a:r>
              <a:rPr lang="ru-RU" b="1" i="1" u="sng" dirty="0" smtClean="0">
                <a:solidFill>
                  <a:srgbClr val="FF0000"/>
                </a:solidFill>
              </a:rPr>
              <a:t>гуманистический характер </a:t>
            </a:r>
            <a:r>
              <a:rPr lang="ru-RU" b="1" dirty="0" smtClean="0">
                <a:solidFill>
                  <a:srgbClr val="FF0000"/>
                </a:solidFill>
              </a:rPr>
              <a:t>и определение главной целью образования и воспитания </a:t>
            </a:r>
            <a:r>
              <a:rPr lang="ru-RU" b="1" i="1" u="sng" dirty="0" smtClean="0">
                <a:solidFill>
                  <a:srgbClr val="FF0000"/>
                </a:solidFill>
              </a:rPr>
              <a:t>реализацию и самореализацию </a:t>
            </a:r>
            <a:r>
              <a:rPr lang="ru-RU" b="1" dirty="0" smtClean="0">
                <a:solidFill>
                  <a:srgbClr val="FF0000"/>
                </a:solidFill>
              </a:rPr>
              <a:t>заложенного в человеке </a:t>
            </a:r>
            <a:r>
              <a:rPr lang="ru-RU" b="1" i="1" u="sng" dirty="0" smtClean="0">
                <a:solidFill>
                  <a:srgbClr val="FF0000"/>
                </a:solidFill>
              </a:rPr>
              <a:t>личностного потенциала</a:t>
            </a:r>
            <a:r>
              <a:rPr lang="ru-RU" b="1" u="sng" dirty="0" smtClean="0">
                <a:solidFill>
                  <a:srgbClr val="FF0000"/>
                </a:solidFill>
              </a:rPr>
              <a:t>. </a:t>
            </a:r>
            <a:endParaRPr lang="ru-RU" b="1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1124744"/>
            <a:ext cx="8964488" cy="3960440"/>
          </a:xfrm>
        </p:spPr>
        <p:txBody>
          <a:bodyPr>
            <a:noAutofit/>
          </a:bodyPr>
          <a:lstStyle/>
          <a:p>
            <a:r>
              <a:rPr lang="ru-RU" sz="8000" b="1" dirty="0" smtClean="0">
                <a:solidFill>
                  <a:srgbClr val="FF0000"/>
                </a:solidFill>
              </a:rPr>
              <a:t>-</a:t>
            </a:r>
            <a:r>
              <a:rPr lang="ru-RU" sz="7200" b="1" dirty="0" smtClean="0">
                <a:solidFill>
                  <a:srgbClr val="FF0000"/>
                </a:solidFill>
              </a:rPr>
              <a:t>Назовите основные категории дидактики:</a:t>
            </a:r>
            <a:endParaRPr lang="ru-RU" sz="7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Основные категории или понятия дидактической системы: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rmAutofit fontScale="55000" lnSpcReduction="20000"/>
          </a:bodyPr>
          <a:lstStyle/>
          <a:p>
            <a:r>
              <a:rPr lang="ru-RU" sz="3800" b="1" dirty="0" smtClean="0"/>
              <a:t>Преподавание</a:t>
            </a:r>
            <a:endParaRPr lang="ru-RU" sz="3800" dirty="0"/>
          </a:p>
          <a:p>
            <a:r>
              <a:rPr lang="ru-RU" sz="3800" b="1" dirty="0"/>
              <a:t>Учение	</a:t>
            </a:r>
            <a:endParaRPr lang="ru-RU" sz="3800" dirty="0"/>
          </a:p>
          <a:p>
            <a:r>
              <a:rPr lang="ru-RU" sz="3800" b="1" dirty="0"/>
              <a:t>Метод</a:t>
            </a:r>
            <a:endParaRPr lang="ru-RU" sz="3800" dirty="0"/>
          </a:p>
          <a:p>
            <a:r>
              <a:rPr lang="ru-RU" sz="3800" b="1" dirty="0"/>
              <a:t>Обучение</a:t>
            </a:r>
            <a:endParaRPr lang="ru-RU" sz="3800" dirty="0"/>
          </a:p>
          <a:p>
            <a:r>
              <a:rPr lang="ru-RU" sz="3800" b="1" dirty="0" smtClean="0"/>
              <a:t>Средство</a:t>
            </a:r>
          </a:p>
          <a:p>
            <a:r>
              <a:rPr lang="ru-RU" sz="3800" b="1" dirty="0" smtClean="0"/>
              <a:t>Форма</a:t>
            </a:r>
            <a:endParaRPr lang="ru-RU" sz="3800" dirty="0"/>
          </a:p>
          <a:p>
            <a:r>
              <a:rPr lang="ru-RU" sz="3800" b="1" dirty="0"/>
              <a:t>Образование</a:t>
            </a:r>
            <a:endParaRPr lang="ru-RU" sz="3800" dirty="0"/>
          </a:p>
          <a:p>
            <a:r>
              <a:rPr lang="ru-RU" sz="3800" b="1" dirty="0"/>
              <a:t>Умения</a:t>
            </a:r>
            <a:r>
              <a:rPr lang="ru-RU" sz="3800" dirty="0"/>
              <a:t>	</a:t>
            </a:r>
          </a:p>
          <a:p>
            <a:r>
              <a:rPr lang="ru-RU" sz="3800" b="1" dirty="0"/>
              <a:t>Знание  </a:t>
            </a:r>
            <a:endParaRPr lang="ru-RU" sz="3800" dirty="0"/>
          </a:p>
          <a:p>
            <a:r>
              <a:rPr lang="ru-RU" sz="3800" b="1" dirty="0"/>
              <a:t> Навыки</a:t>
            </a:r>
            <a:endParaRPr lang="ru-RU" sz="3800" dirty="0"/>
          </a:p>
          <a:p>
            <a:r>
              <a:rPr lang="ru-RU" sz="3800" b="1" dirty="0"/>
              <a:t>Цель (учебная, образовательная</a:t>
            </a:r>
            <a:r>
              <a:rPr lang="ru-RU" sz="3800" b="1" dirty="0" smtClean="0"/>
              <a:t>)</a:t>
            </a:r>
            <a:r>
              <a:rPr lang="ru-RU" sz="3800" dirty="0"/>
              <a:t> </a:t>
            </a:r>
          </a:p>
          <a:p>
            <a:r>
              <a:rPr lang="ru-RU" sz="3800" b="1" dirty="0"/>
              <a:t>Содержание (обучения, образования)</a:t>
            </a:r>
            <a:endParaRPr lang="ru-RU" sz="3800" dirty="0"/>
          </a:p>
          <a:p>
            <a:r>
              <a:rPr lang="ru-RU" sz="3800" b="1" dirty="0"/>
              <a:t>Организация</a:t>
            </a:r>
            <a:endParaRPr lang="ru-RU" sz="3800" dirty="0"/>
          </a:p>
          <a:p>
            <a:r>
              <a:rPr lang="ru-RU" sz="3800" b="1" dirty="0"/>
              <a:t>Результаты (продукты обучения)</a:t>
            </a:r>
            <a:endParaRPr lang="ru-RU" sz="3800" dirty="0"/>
          </a:p>
          <a:p>
            <a:pPr>
              <a:buNone/>
            </a:pPr>
            <a:r>
              <a:rPr lang="ru-RU" sz="3800" b="1" dirty="0"/>
              <a:t> </a:t>
            </a:r>
            <a:endParaRPr lang="ru-RU" sz="3800" dirty="0"/>
          </a:p>
          <a:p>
            <a:pPr>
              <a:buNone/>
            </a:pPr>
            <a:r>
              <a:rPr lang="ru-RU" b="1" dirty="0"/>
              <a:t> 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51520" y="404664"/>
          <a:ext cx="8568952" cy="5544616"/>
        </p:xfrm>
        <a:graphic>
          <a:graphicData uri="http://schemas.openxmlformats.org/drawingml/2006/table">
            <a:tbl>
              <a:tblPr/>
              <a:tblGrid>
                <a:gridCol w="4509975"/>
                <a:gridCol w="4058977"/>
              </a:tblGrid>
              <a:tr h="554461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400" b="1" smtClean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Преподавание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057" marR="580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1414DA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-упорядоченная деятельность педагога по реализации цели обучения (образовательных задач), обеспечение информирования, воспитания, осознания и практического применения знаний.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057" marR="580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95536" y="548680"/>
          <a:ext cx="8304584" cy="5301207"/>
        </p:xfrm>
        <a:graphic>
          <a:graphicData uri="http://schemas.openxmlformats.org/drawingml/2006/table">
            <a:tbl>
              <a:tblPr/>
              <a:tblGrid>
                <a:gridCol w="3528392"/>
                <a:gridCol w="4776192"/>
              </a:tblGrid>
              <a:tr h="53012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Обучение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057" marR="580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1414DA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— упорядоченное взаимодействие учителя с учениками, направленное на достижение поставленной цели. Это двусторонний процесс их совместной деятельности.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057" marR="580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611560" y="620688"/>
          <a:ext cx="7008440" cy="4824536"/>
        </p:xfrm>
        <a:graphic>
          <a:graphicData uri="http://schemas.openxmlformats.org/drawingml/2006/table">
            <a:tbl>
              <a:tblPr/>
              <a:tblGrid>
                <a:gridCol w="2592288"/>
                <a:gridCol w="4416152"/>
              </a:tblGrid>
              <a:tr h="482453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62450" algn="l"/>
                        </a:tabLst>
                      </a:pPr>
                      <a:r>
                        <a:rPr lang="ru-RU" sz="4800" b="1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Метод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057" marR="580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7305" algn="l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rgbClr val="1414DA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— путь достижения (реализации) цели и задач обучения.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057" marR="580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95536" y="476672"/>
          <a:ext cx="8424936" cy="5218602"/>
        </p:xfrm>
        <a:graphic>
          <a:graphicData uri="http://schemas.openxmlformats.org/drawingml/2006/table">
            <a:tbl>
              <a:tblPr/>
              <a:tblGrid>
                <a:gridCol w="4368485"/>
                <a:gridCol w="4056451"/>
              </a:tblGrid>
              <a:tr h="52186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Образование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057" marR="580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175" algn="l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ru-RU" sz="3600" dirty="0">
                          <a:solidFill>
                            <a:srgbClr val="1414DA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— система приобретенных в процессе обучения знаний, умений, навыков, способов мышления</a:t>
                      </a:r>
                      <a:r>
                        <a:rPr lang="ru-RU" sz="2800" dirty="0">
                          <a:solidFill>
                            <a:srgbClr val="1414DA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057" marR="580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95536" y="692696"/>
          <a:ext cx="8280920" cy="5184576"/>
        </p:xfrm>
        <a:graphic>
          <a:graphicData uri="http://schemas.openxmlformats.org/drawingml/2006/table">
            <a:tbl>
              <a:tblPr/>
              <a:tblGrid>
                <a:gridCol w="3960440"/>
                <a:gridCol w="4320480"/>
              </a:tblGrid>
              <a:tr h="518457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Цель (учебная, образовательная)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057" marR="580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3655" algn="l">
                        <a:lnSpc>
                          <a:spcPct val="115000"/>
                        </a:lnSpc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1414DA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—</a:t>
                      </a:r>
                      <a:r>
                        <a:rPr lang="ru-RU" sz="4000" dirty="0">
                          <a:solidFill>
                            <a:srgbClr val="1414DA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то, к чему стремится обучение, будущее, на которое направлены его усилия.</a:t>
                      </a:r>
                      <a:endParaRPr lang="ru-RU" sz="3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057" marR="580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51520" y="548680"/>
          <a:ext cx="8064896" cy="5616624"/>
        </p:xfrm>
        <a:graphic>
          <a:graphicData uri="http://schemas.openxmlformats.org/drawingml/2006/table">
            <a:tbl>
              <a:tblPr/>
              <a:tblGrid>
                <a:gridCol w="4320480"/>
                <a:gridCol w="3744416"/>
              </a:tblGrid>
              <a:tr h="561662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Содержание (обучения, образования)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057" marR="580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1414DA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— система научных знаний, практических умений и навыков, способов деятельности и мышления, которыми ученики овладевают в процессе обучения.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057" marR="580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683568" y="764704"/>
          <a:ext cx="8064896" cy="4896544"/>
        </p:xfrm>
        <a:graphic>
          <a:graphicData uri="http://schemas.openxmlformats.org/drawingml/2006/table">
            <a:tbl>
              <a:tblPr/>
              <a:tblGrid>
                <a:gridCol w="4176464"/>
                <a:gridCol w="3888432"/>
              </a:tblGrid>
              <a:tr h="489654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400" b="1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Результаты </a:t>
                      </a:r>
                      <a:r>
                        <a:rPr lang="ru-RU" sz="3600" b="1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(продукты обучения</a:t>
                      </a:r>
                      <a:r>
                        <a:rPr lang="ru-RU" sz="4000" b="1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)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057" marR="580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rgbClr val="1414DA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— это то, к чему приходит обучение, следствия учебного процесса, степень реализации намеченной цели.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057" marR="580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Тема: «Основы дидактики»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2400" dirty="0"/>
          </a:p>
          <a:p>
            <a:r>
              <a:rPr lang="ru-RU" sz="2400" b="1" dirty="0">
                <a:solidFill>
                  <a:srgbClr val="FF0000"/>
                </a:solidFill>
              </a:rPr>
              <a:t>Цель :</a:t>
            </a:r>
          </a:p>
          <a:p>
            <a:r>
              <a:rPr lang="ru-RU" sz="2400" dirty="0"/>
              <a:t>-формирование у слушателей основных понятий современной теории обучения</a:t>
            </a:r>
          </a:p>
          <a:p>
            <a:r>
              <a:rPr lang="ru-RU" sz="2400" b="1" dirty="0">
                <a:solidFill>
                  <a:srgbClr val="FF0000"/>
                </a:solidFill>
              </a:rPr>
              <a:t>Задачи:</a:t>
            </a:r>
          </a:p>
          <a:p>
            <a:r>
              <a:rPr lang="ru-RU" sz="2400" dirty="0"/>
              <a:t>- актуализировать знания по дидактике;</a:t>
            </a:r>
          </a:p>
          <a:p>
            <a:r>
              <a:rPr lang="ru-RU" sz="2400" dirty="0"/>
              <a:t>- дать основные понятия современной теории обучения;</a:t>
            </a:r>
          </a:p>
          <a:p>
            <a:r>
              <a:rPr lang="ru-RU" sz="2400" dirty="0"/>
              <a:t>- формировать умение правильно употреблять </a:t>
            </a:r>
            <a:r>
              <a:rPr lang="ru-RU" sz="2400" dirty="0" smtClean="0"/>
              <a:t>   дидактические </a:t>
            </a:r>
            <a:r>
              <a:rPr lang="ru-RU" sz="2400" dirty="0"/>
              <a:t>понятия.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39552" y="548680"/>
          <a:ext cx="8100392" cy="5328592"/>
        </p:xfrm>
        <a:graphic>
          <a:graphicData uri="http://schemas.openxmlformats.org/drawingml/2006/table">
            <a:tbl>
              <a:tblPr/>
              <a:tblGrid>
                <a:gridCol w="2952328"/>
                <a:gridCol w="5148064"/>
              </a:tblGrid>
              <a:tr h="532859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95700" algn="l"/>
                        </a:tabLst>
                      </a:pPr>
                      <a:r>
                        <a:rPr lang="ru-RU" sz="6000" b="1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Форма</a:t>
                      </a:r>
                      <a:endParaRPr lang="ru-RU" sz="3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057" marR="580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7305" algn="l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1414DA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— способ существования учебного процесса, оболочка для его внутренней сущности, логики и содержания. </a:t>
                      </a:r>
                      <a:r>
                        <a:rPr lang="ru-RU" sz="2800" dirty="0" smtClean="0">
                          <a:solidFill>
                            <a:srgbClr val="1414DA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Форма</a:t>
                      </a:r>
                      <a:r>
                        <a:rPr lang="ru-RU" sz="2800" baseline="0" dirty="0" smtClean="0">
                          <a:solidFill>
                            <a:srgbClr val="1414DA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обучения </a:t>
                      </a:r>
                      <a:r>
                        <a:rPr lang="ru-RU" sz="2800" dirty="0" smtClean="0">
                          <a:solidFill>
                            <a:srgbClr val="1414DA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связана </a:t>
                      </a:r>
                      <a:r>
                        <a:rPr lang="ru-RU" sz="2800" dirty="0">
                          <a:solidFill>
                            <a:srgbClr val="1414DA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с числом учеников в классе, временем и местом обучения, порядком его осуществления и т.п.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057" marR="580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2016224"/>
          </a:xfrm>
        </p:spPr>
        <p:txBody>
          <a:bodyPr>
            <a:noAutofit/>
          </a:bodyPr>
          <a:lstStyle/>
          <a:p>
            <a:r>
              <a:rPr lang="ru-RU" sz="4800" b="1" dirty="0" smtClean="0">
                <a:solidFill>
                  <a:srgbClr val="0000FF"/>
                </a:solidFill>
              </a:rPr>
              <a:t>«Ученик – сосуд, который нужно не заполнить, а зажечь»</a:t>
            </a:r>
            <a:endParaRPr lang="ru-RU" sz="4800" b="1" dirty="0">
              <a:solidFill>
                <a:srgbClr val="0000FF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54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sz="5400" dirty="0" smtClean="0">
                <a:solidFill>
                  <a:srgbClr val="FF0000"/>
                </a:solidFill>
              </a:rPr>
              <a:t>- Как вы понимаете смысл данного высказывания?</a:t>
            </a:r>
            <a:endParaRPr lang="ru-RU" sz="5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Развивающее обучение 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764704"/>
            <a:ext cx="8964488" cy="5361459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dirty="0" smtClean="0"/>
              <a:t>Само по себе обучение не означает развитие. Развитие есть результат усложняющейся деятельности человека, в процессе которой он вступает в новые отношения, накапливает опыт. Повторяясь неоднократно , зародившиеся качества  </a:t>
            </a:r>
            <a:r>
              <a:rPr lang="ru-RU" sz="2400" dirty="0" err="1" smtClean="0">
                <a:solidFill>
                  <a:srgbClr val="FF0000"/>
                </a:solidFill>
              </a:rPr>
              <a:t>интериоризуются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ru-RU" sz="2400" dirty="0" smtClean="0"/>
              <a:t>, усваиваются личностью. Опираясь на реально достигнутый уровень развития, обучение должно несколько опережать его. Овладение знаниями должно быть организовано так, чтобы вносить новые элементы в   деятельность. Такое обучение называется </a:t>
            </a:r>
            <a:r>
              <a:rPr lang="ru-RU" sz="2400" dirty="0" smtClean="0">
                <a:solidFill>
                  <a:srgbClr val="FF0000"/>
                </a:solidFill>
              </a:rPr>
              <a:t>развивающим, </a:t>
            </a:r>
            <a:r>
              <a:rPr lang="ru-RU" sz="2400" dirty="0" smtClean="0"/>
              <a:t>а его структура носит «задачный характер». Это значит, что содержание изучаемого предстает перед учащимся как цепочка задач. Условие задачи должно быть понятным и доступным ребенку, а вот требование, вопрос должны быть направлены в </a:t>
            </a:r>
            <a:r>
              <a:rPr lang="ru-RU" sz="2400" dirty="0" smtClean="0">
                <a:solidFill>
                  <a:srgbClr val="FF0000"/>
                </a:solidFill>
              </a:rPr>
              <a:t>«зону ближайшего развития» </a:t>
            </a:r>
            <a:r>
              <a:rPr lang="ru-RU" sz="2400" dirty="0" smtClean="0"/>
              <a:t>ребенка. Показателем того, что учитель работает в «зоне ближайшего развития» ученика,  является отзывчивость  ребенка к  оказываемой помощи.</a:t>
            </a:r>
            <a:endParaRPr lang="ru-RU" sz="24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00FF"/>
                </a:solidFill>
              </a:rPr>
              <a:t>Задания для групповой работы:</a:t>
            </a:r>
            <a:endParaRPr lang="ru-RU" b="1" dirty="0">
              <a:solidFill>
                <a:srgbClr val="0000FF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5400" b="1" dirty="0" smtClean="0">
                <a:solidFill>
                  <a:srgbClr val="FF0000"/>
                </a:solidFill>
              </a:rPr>
              <a:t>-Соотнесите понятия дидактической системы с определениями</a:t>
            </a:r>
          </a:p>
          <a:p>
            <a:pPr algn="ctr">
              <a:buNone/>
            </a:pPr>
            <a:endParaRPr lang="ru-RU" sz="5400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sz="4400" i="1" dirty="0" smtClean="0">
                <a:solidFill>
                  <a:srgbClr val="7030A0"/>
                </a:solidFill>
              </a:rPr>
              <a:t>Время на выполнение:10 мин.</a:t>
            </a:r>
            <a:endParaRPr lang="ru-RU" sz="4400" i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51520" y="686832"/>
          <a:ext cx="8496944" cy="6202306"/>
        </p:xfrm>
        <a:graphic>
          <a:graphicData uri="http://schemas.openxmlformats.org/drawingml/2006/table">
            <a:tbl>
              <a:tblPr/>
              <a:tblGrid>
                <a:gridCol w="3042576"/>
                <a:gridCol w="5454368"/>
              </a:tblGrid>
              <a:tr h="64990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95700" algn="l"/>
                        </a:tabLs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Дидактика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92" marR="321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1414DA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-наука об обучении и образовании, их целях, содержании, методах, средствах, организации, достигаемых результатах</a:t>
                      </a:r>
                      <a:r>
                        <a:rPr lang="ru-RU" sz="1000" i="1">
                          <a:solidFill>
                            <a:srgbClr val="1414DA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92" marR="321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306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95700" algn="l"/>
                        </a:tabLs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Форма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92" marR="321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7305" algn="l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1414DA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— способ существования учебного процесса, оболочка для его внутренней сущности, логики и содержания. …..связана с числом учеников в классе, временем и местом обучения, порядком его осуществления и т.п.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92" marR="321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306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Преподавание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92" marR="321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1414DA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-упорядоченная деятельность педагога по реализации цели обучения (образовательных задач), обеспечение информирования, воспитания, осознания и практического применения знаний.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92" marR="321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306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62450" algn="l"/>
                        </a:tabLs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Учение	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92" marR="321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5240" algn="l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1414DA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— процесс, в ходе которого на основе познания, упражнения и приобретенного опыта у ученика возникают новые формы поведения и деятельности, изменяются ранее приобретенные.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92" marR="321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92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62450" algn="l"/>
                        </a:tabLs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Метод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92" marR="321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7305" algn="l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1414DA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— путь достижения (реализации) цели и задач обучения.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92" marR="321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51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Обучение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92" marR="321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1414DA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— упорядоченное взаимодействие учителя с учениками, направленное на достижение поставленной цели. Это двусторонний процесс их совместной деятельности.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92" marR="321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51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67225" algn="l"/>
                        </a:tabLs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Средство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92" marR="321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7305" algn="l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1414DA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— предметная поддержка учебного процесса. Средствами являются голос (речь) педагога, его мастерство, учебники, классное оборудование и т.д.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92" marR="321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47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Образование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92" marR="321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175" algn="l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1414DA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— система приобретенных в процессе обучения знаний, умений, навыков, способов мышления.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92" marR="321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47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76350" algn="l"/>
                        </a:tabLs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Умения</a:t>
                      </a:r>
                      <a:r>
                        <a:rPr lang="ru-RU" sz="1100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	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92" marR="321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9370" algn="l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1414DA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— овладение способами (приемами, действиями) применения усвоенных знаний на практике.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92" marR="321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306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76350" algn="l"/>
                        </a:tabLst>
                      </a:pPr>
                      <a:r>
                        <a:rPr lang="ru-RU" sz="1100" b="1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Знание  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92" marR="321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1414DA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— совокупность идей, воплощающих теоретическое овладение предметом. Отражение в сознании ученика окружающей его действительности в виде понятий, схем, конкретных образов.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92" marR="321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34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76350" algn="l"/>
                        </a:tabLst>
                      </a:pPr>
                      <a:r>
                        <a:rPr lang="ru-RU" sz="1100" b="1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Навыки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92" marR="321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9370" algn="l">
                        <a:lnSpc>
                          <a:spcPct val="115000"/>
                        </a:lnSpc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1414DA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— умения, доведенные до автоматизма, высокой степени совершенства.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92" marR="321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12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Цель (учебная, образовательная)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92" marR="321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3655" algn="l">
                        <a:lnSpc>
                          <a:spcPct val="115000"/>
                        </a:lnSpc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1414DA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— то, к чему стремится обучение, будущее, на которое направлены его усилия.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92" marR="321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410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Содержание (обучения, образования)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92" marR="321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1414DA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— система научных знаний, практических умений и навыков, способов деятельности и мышления, которыми ученики овладевают в процессе обучения.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92" marR="321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51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ru-RU" sz="1050" b="1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Организация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92" marR="321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1414DA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— упорядочение дидактического процесса по определенным критериям, придание ему необходимой формы для наилучшей реализации поставленной цели.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92" marR="321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Результаты (продукты обучения</a:t>
                      </a:r>
                      <a:r>
                        <a:rPr lang="ru-RU" sz="1100" b="1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)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92" marR="321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1414DA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— это то, к чему приходит обучение, следствия учебного процесса, степень реализации намеченной цели.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192" marR="321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95536" y="-171400"/>
            <a:ext cx="8229600" cy="1008112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КИА (культурно-исторический аналог)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6700" b="1" dirty="0" smtClean="0">
                <a:solidFill>
                  <a:srgbClr val="FF0000"/>
                </a:solidFill>
              </a:rPr>
              <a:t>Рефлексия.</a:t>
            </a:r>
            <a:r>
              <a:rPr lang="ru-RU" sz="6700" dirty="0" smtClean="0">
                <a:solidFill>
                  <a:srgbClr val="FF0000"/>
                </a:solidFill>
              </a:rPr>
              <a:t/>
            </a:r>
            <a:br>
              <a:rPr lang="ru-RU" sz="6700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 smtClean="0"/>
              <a:t>Что </a:t>
            </a:r>
            <a:r>
              <a:rPr lang="ru-RU" dirty="0"/>
              <a:t>такое дидактика?</a:t>
            </a:r>
          </a:p>
          <a:p>
            <a:pPr lvl="0"/>
            <a:r>
              <a:rPr lang="ru-RU" dirty="0"/>
              <a:t>Что является предметом и объектом дидактики?</a:t>
            </a:r>
          </a:p>
          <a:p>
            <a:pPr lvl="0"/>
            <a:r>
              <a:rPr lang="ru-RU" dirty="0"/>
              <a:t>Отличается ли обучение от образования? Ответ аргументируйте.</a:t>
            </a:r>
          </a:p>
          <a:p>
            <a:pPr lvl="0"/>
            <a:r>
              <a:rPr lang="ru-RU" dirty="0"/>
              <a:t>Как вы понимаете выражение «развивающее обучение»?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-Что такое «зона ближайшего развития» учащихся?</a:t>
            </a:r>
          </a:p>
          <a:p>
            <a:pPr>
              <a:buNone/>
            </a:pPr>
            <a:r>
              <a:rPr lang="ru-RU" dirty="0" smtClean="0"/>
              <a:t>-На что ориентирована  современная педагогическая концепция?</a:t>
            </a:r>
          </a:p>
          <a:p>
            <a:pPr lvl="0">
              <a:buNone/>
            </a:pPr>
            <a:r>
              <a:rPr lang="ru-RU" dirty="0" smtClean="0"/>
              <a:t>- Есть ли отличие социально-личностной ориентации образования от личностно-социальной?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764704"/>
            <a:ext cx="8229600" cy="5361459"/>
          </a:xfrm>
        </p:spPr>
        <p:txBody>
          <a:bodyPr>
            <a:normAutofit lnSpcReduction="10000"/>
          </a:bodyPr>
          <a:lstStyle/>
          <a:p>
            <a:r>
              <a:rPr lang="ru-RU" sz="4400" b="1" dirty="0">
                <a:solidFill>
                  <a:srgbClr val="FF0000"/>
                </a:solidFill>
              </a:rPr>
              <a:t>Дидактика</a:t>
            </a:r>
            <a:r>
              <a:rPr lang="ru-RU" sz="4400" dirty="0"/>
              <a:t> – это относительно самостоятельная часть педагогики, изучающая содержание, закономерности, принципы и методы образования и обучения, </a:t>
            </a:r>
            <a:r>
              <a:rPr lang="ru-RU" sz="4400" dirty="0" smtClean="0"/>
              <a:t>общая теория </a:t>
            </a:r>
            <a:r>
              <a:rPr lang="ru-RU" sz="4400" dirty="0"/>
              <a:t>и </a:t>
            </a:r>
            <a:r>
              <a:rPr lang="ru-RU" sz="4400" dirty="0" smtClean="0"/>
              <a:t>методика обучения</a:t>
            </a:r>
            <a:r>
              <a:rPr lang="ru-RU" sz="4400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251520" y="620688"/>
            <a:ext cx="8496944" cy="550547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400" dirty="0" smtClean="0">
                <a:solidFill>
                  <a:srgbClr val="0000FF"/>
                </a:solidFill>
              </a:rPr>
              <a:t>-</a:t>
            </a:r>
            <a:r>
              <a:rPr lang="ru-RU" sz="4800" dirty="0" smtClean="0">
                <a:solidFill>
                  <a:srgbClr val="0000FF"/>
                </a:solidFill>
              </a:rPr>
              <a:t>Как любая наука, дидактика имеет свои  предмет и объект. </a:t>
            </a:r>
          </a:p>
          <a:p>
            <a:pPr>
              <a:buNone/>
            </a:pPr>
            <a:r>
              <a:rPr lang="ru-RU" sz="4800" dirty="0" smtClean="0">
                <a:solidFill>
                  <a:srgbClr val="0000FF"/>
                </a:solidFill>
              </a:rPr>
              <a:t>А теперь давайте определимся, </a:t>
            </a:r>
            <a:r>
              <a:rPr lang="ru-RU" sz="4800" dirty="0">
                <a:solidFill>
                  <a:srgbClr val="0000FF"/>
                </a:solidFill>
              </a:rPr>
              <a:t>что является предметом и объектом </a:t>
            </a:r>
            <a:r>
              <a:rPr lang="ru-RU" sz="4800" dirty="0" smtClean="0">
                <a:solidFill>
                  <a:srgbClr val="0000FF"/>
                </a:solidFill>
              </a:rPr>
              <a:t>дидактики?</a:t>
            </a:r>
            <a:endParaRPr lang="ru-RU" sz="48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548681"/>
            <a:ext cx="8352928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dirty="0">
                <a:solidFill>
                  <a:srgbClr val="7030A0"/>
                </a:solidFill>
              </a:rPr>
              <a:t>Предмет дидактики </a:t>
            </a:r>
            <a:r>
              <a:rPr lang="ru-RU" sz="6000" dirty="0">
                <a:solidFill>
                  <a:srgbClr val="FF0000"/>
                </a:solidFill>
              </a:rPr>
              <a:t>– </a:t>
            </a:r>
            <a:r>
              <a:rPr lang="ru-RU" sz="6600" b="1" dirty="0">
                <a:solidFill>
                  <a:srgbClr val="FF0000"/>
                </a:solidFill>
              </a:rPr>
              <a:t>воспитание и развитие личности в процессе разных видов учебной деятельности. </a:t>
            </a:r>
            <a:endParaRPr lang="ru-RU" sz="11500" b="1" dirty="0">
              <a:solidFill>
                <a:srgbClr val="FF0000"/>
              </a:solidFill>
            </a:endParaRPr>
          </a:p>
          <a:p>
            <a:endParaRPr lang="ru-RU" sz="6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404664"/>
            <a:ext cx="8229600" cy="5721499"/>
          </a:xfrm>
        </p:spPr>
        <p:txBody>
          <a:bodyPr>
            <a:normAutofit lnSpcReduction="10000"/>
          </a:bodyPr>
          <a:lstStyle/>
          <a:p>
            <a:r>
              <a:rPr lang="ru-RU" sz="5400" b="1" dirty="0">
                <a:solidFill>
                  <a:srgbClr val="FF0000"/>
                </a:solidFill>
              </a:rPr>
              <a:t>Объект дидактики- </a:t>
            </a:r>
            <a:r>
              <a:rPr lang="ru-RU" sz="5400" dirty="0"/>
              <a:t>реальные процессы обучения во всем объеме и во всех аспектах (закономерности, тенденции, связи; образование и обучение)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836712"/>
            <a:ext cx="8640960" cy="792088"/>
          </a:xfrm>
        </p:spPr>
        <p:txBody>
          <a:bodyPr>
            <a:noAutofit/>
          </a:bodyPr>
          <a:lstStyle/>
          <a:p>
            <a:pPr algn="l"/>
            <a:r>
              <a:rPr lang="ru-RU" sz="2800" b="1" dirty="0" smtClean="0">
                <a:solidFill>
                  <a:srgbClr val="FF0000"/>
                </a:solidFill>
              </a:rPr>
              <a:t>Педагогическое регулирование, все требования, принципы должны исходить из </a:t>
            </a:r>
            <a:r>
              <a:rPr lang="ru-RU" sz="2800" b="1" dirty="0" smtClean="0">
                <a:solidFill>
                  <a:srgbClr val="0000FF"/>
                </a:solidFill>
              </a:rPr>
              <a:t>современной дидактической концепции</a:t>
            </a:r>
            <a:r>
              <a:rPr lang="ru-RU" sz="2800" b="1" dirty="0" smtClean="0">
                <a:solidFill>
                  <a:srgbClr val="FF0000"/>
                </a:solidFill>
              </a:rPr>
              <a:t>, которая  предполагает следующие подходы: </a:t>
            </a:r>
            <a:r>
              <a:rPr lang="ru-RU" sz="3600" b="1" dirty="0" smtClean="0"/>
              <a:t/>
            </a:r>
            <a:br>
              <a:rPr lang="ru-RU" sz="3600" b="1" dirty="0" smtClean="0"/>
            </a:br>
            <a:endParaRPr lang="ru-RU" sz="4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60851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ru-RU" dirty="0" smtClean="0">
                <a:solidFill>
                  <a:srgbClr val="002060"/>
                </a:solidFill>
              </a:rPr>
              <a:t>- </a:t>
            </a:r>
            <a:r>
              <a:rPr lang="ru-RU" dirty="0">
                <a:solidFill>
                  <a:srgbClr val="002060"/>
                </a:solidFill>
              </a:rPr>
              <a:t>личностный подход,</a:t>
            </a:r>
          </a:p>
          <a:p>
            <a:pPr>
              <a:lnSpc>
                <a:spcPct val="110000"/>
              </a:lnSpc>
            </a:pPr>
            <a:r>
              <a:rPr lang="ru-RU" dirty="0">
                <a:solidFill>
                  <a:srgbClr val="002060"/>
                </a:solidFill>
              </a:rPr>
              <a:t>- </a:t>
            </a:r>
            <a:r>
              <a:rPr lang="ru-RU" dirty="0" err="1">
                <a:solidFill>
                  <a:srgbClr val="002060"/>
                </a:solidFill>
              </a:rPr>
              <a:t>деятельностный</a:t>
            </a:r>
            <a:r>
              <a:rPr lang="ru-RU" dirty="0">
                <a:solidFill>
                  <a:srgbClr val="002060"/>
                </a:solidFill>
              </a:rPr>
              <a:t> подход,</a:t>
            </a:r>
          </a:p>
          <a:p>
            <a:pPr>
              <a:lnSpc>
                <a:spcPct val="110000"/>
              </a:lnSpc>
            </a:pPr>
            <a:r>
              <a:rPr lang="ru-RU" dirty="0">
                <a:solidFill>
                  <a:srgbClr val="002060"/>
                </a:solidFill>
              </a:rPr>
              <a:t>- социальная направленность  и коллективистский подход,</a:t>
            </a:r>
          </a:p>
          <a:p>
            <a:pPr>
              <a:lnSpc>
                <a:spcPct val="110000"/>
              </a:lnSpc>
            </a:pPr>
            <a:r>
              <a:rPr lang="ru-RU" dirty="0">
                <a:solidFill>
                  <a:srgbClr val="002060"/>
                </a:solidFill>
              </a:rPr>
              <a:t>- целостный подход,</a:t>
            </a:r>
          </a:p>
          <a:p>
            <a:pPr>
              <a:lnSpc>
                <a:spcPct val="110000"/>
              </a:lnSpc>
            </a:pPr>
            <a:r>
              <a:rPr lang="ru-RU" dirty="0">
                <a:solidFill>
                  <a:srgbClr val="002060"/>
                </a:solidFill>
              </a:rPr>
              <a:t>- оптимизационный подход,</a:t>
            </a:r>
          </a:p>
          <a:p>
            <a:pPr>
              <a:lnSpc>
                <a:spcPct val="110000"/>
              </a:lnSpc>
            </a:pPr>
            <a:r>
              <a:rPr lang="ru-RU" dirty="0">
                <a:solidFill>
                  <a:srgbClr val="002060"/>
                </a:solidFill>
              </a:rPr>
              <a:t>- технологический подход,</a:t>
            </a:r>
          </a:p>
          <a:p>
            <a:pPr>
              <a:lnSpc>
                <a:spcPct val="110000"/>
              </a:lnSpc>
            </a:pPr>
            <a:r>
              <a:rPr lang="ru-RU" dirty="0">
                <a:solidFill>
                  <a:srgbClr val="002060"/>
                </a:solidFill>
              </a:rPr>
              <a:t>- творческий , инновационный подходы.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251520" y="404663"/>
            <a:ext cx="8208912" cy="5334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Личностный подход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предполагает формирование личностных качеств в процессе обучения : активность , творчество, воля, развитие лучших черт характера, эмоций.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Деятельностный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подход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– предполагает</a:t>
            </a: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направленность педагогической деятельности на организацию интенсивной деятельности, обо только через  собственную деятельность человек постигает мир.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Социальная</a:t>
            </a:r>
            <a:r>
              <a:rPr kumimoji="0" lang="ru-RU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направленность и коллективистский  подход  </a:t>
            </a:r>
            <a:r>
              <a:rPr kumimoji="0" lang="ru-RU" i="0" u="none" strike="noStrike" cap="none" normalizeH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означают нацеленность на формирование общественно ценных отношений.</a:t>
            </a:r>
            <a:endParaRPr kumimoji="0" lang="ru-RU" sz="9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Целостный подход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связан с комплексным планированием и осуществлением обучения, интеграцией наук, производства , искусства, жизненного опыта.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Оптимизационный подход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предполагает достижение максимально возможных для конкретных условий результатов на базе экономных затрат времени и сил обучаемых.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Технологический подход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позволяет отрабатывать схемы и алгоритмы обучающей и учебной деятельности, гарантирующие получение планируемых результатов.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Творческий, инновационный подходы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требуют поиска наиболее эффективных содержания, методов и форм деятельности, неустанного педагогического экспериментирования.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908720"/>
            <a:ext cx="8229600" cy="5400600"/>
          </a:xfrm>
        </p:spPr>
        <p:txBody>
          <a:bodyPr>
            <a:noAutofit/>
          </a:bodyPr>
          <a:lstStyle/>
          <a:p>
            <a:r>
              <a:rPr lang="ru-RU" sz="4800" b="1" dirty="0" smtClean="0">
                <a:solidFill>
                  <a:srgbClr val="7030A0"/>
                </a:solidFill>
              </a:rPr>
              <a:t>-Что отличает современную дидактическую концепцию от предшествующих, ориентированных на глубокое овладение знаниями, умениями, навыками?</a:t>
            </a:r>
            <a:endParaRPr lang="ru-RU" sz="48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</TotalTime>
  <Words>1136</Words>
  <Application>Microsoft Office PowerPoint</Application>
  <PresentationFormat>Экран (4:3)</PresentationFormat>
  <Paragraphs>115</Paragraphs>
  <Slides>26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Тема Office</vt:lpstr>
      <vt:lpstr>«Практика без теории слепа, теория без практики мертва»</vt:lpstr>
      <vt:lpstr>Тема: «Основы дидактики» </vt:lpstr>
      <vt:lpstr>Слайд 3</vt:lpstr>
      <vt:lpstr>Слайд 4</vt:lpstr>
      <vt:lpstr>Слайд 5</vt:lpstr>
      <vt:lpstr>Слайд 6</vt:lpstr>
      <vt:lpstr>Педагогическое регулирование, все требования, принципы должны исходить из современной дидактической концепции, которая  предполагает следующие подходы:  </vt:lpstr>
      <vt:lpstr>Слайд 8</vt:lpstr>
      <vt:lpstr>-Что отличает современную дидактическую концепцию от предшествующих, ориентированных на глубокое овладение знаниями, умениями, навыками?</vt:lpstr>
      <vt:lpstr>Современную дидактическую концепцию отличает её гуманистический характер и определение главной целью образования и воспитания реализацию и самореализацию заложенного в человеке личностного потенциала. </vt:lpstr>
      <vt:lpstr>-Назовите основные категории дидактики:</vt:lpstr>
      <vt:lpstr>Основные категории или понятия дидактической системы: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«Ученик – сосуд, который нужно не заполнить, а зажечь»</vt:lpstr>
      <vt:lpstr>Развивающее обучение </vt:lpstr>
      <vt:lpstr>Задания для групповой работы:</vt:lpstr>
      <vt:lpstr>КИА (культурно-исторический аналог)</vt:lpstr>
      <vt:lpstr>Рефлексия. </vt:lpstr>
      <vt:lpstr>Домашнее задание: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Аслан</dc:creator>
  <cp:lastModifiedBy>Аслан</cp:lastModifiedBy>
  <cp:revision>2</cp:revision>
  <dcterms:created xsi:type="dcterms:W3CDTF">2015-11-03T09:10:48Z</dcterms:created>
  <dcterms:modified xsi:type="dcterms:W3CDTF">2015-11-03T14:13:21Z</dcterms:modified>
</cp:coreProperties>
</file>